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</p:sldMasterIdLst>
  <p:notesMasterIdLst>
    <p:notesMasterId r:id="rId20"/>
  </p:notesMasterIdLst>
  <p:sldIdLst>
    <p:sldId id="257" r:id="rId3"/>
    <p:sldId id="279" r:id="rId4"/>
    <p:sldId id="292" r:id="rId5"/>
    <p:sldId id="293" r:id="rId6"/>
    <p:sldId id="294" r:id="rId7"/>
    <p:sldId id="281" r:id="rId8"/>
    <p:sldId id="282" r:id="rId9"/>
    <p:sldId id="265" r:id="rId10"/>
    <p:sldId id="284" r:id="rId11"/>
    <p:sldId id="285" r:id="rId12"/>
    <p:sldId id="286" r:id="rId13"/>
    <p:sldId id="275" r:id="rId14"/>
    <p:sldId id="266" r:id="rId15"/>
    <p:sldId id="288" r:id="rId16"/>
    <p:sldId id="289" r:id="rId17"/>
    <p:sldId id="267" r:id="rId18"/>
    <p:sldId id="291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432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6B7D-14D9-4125-98F7-6239B2E92DB9}" type="datetimeFigureOut">
              <a:rPr lang="pt-BR" smtClean="0"/>
              <a:pPr/>
              <a:t>22/08/2014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7F084-3613-4DCF-A987-B6B3DCC321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83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FB6A21-E866-491E-A543-30089987BE6B}" type="slidenum">
              <a:rPr lang="en-US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4588" y="4341813"/>
            <a:ext cx="4568825" cy="4116387"/>
          </a:xfrm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7F084-3613-4DCF-A987-B6B3DCC3216C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34F-96FE-4A95-848F-C11D6230B3D3}" type="datetimeFigureOut">
              <a:rPr lang="pt-BR" smtClean="0"/>
              <a:pPr/>
              <a:t>22/08/2014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2684-47E7-4D92-885B-55D1A56E0F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34F-96FE-4A95-848F-C11D6230B3D3}" type="datetimeFigureOut">
              <a:rPr lang="pt-BR" smtClean="0"/>
              <a:pPr/>
              <a:t>22/08/2014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2684-47E7-4D92-885B-55D1A56E0F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34F-96FE-4A95-848F-C11D6230B3D3}" type="datetimeFigureOut">
              <a:rPr lang="pt-BR" smtClean="0"/>
              <a:pPr/>
              <a:t>22/08/2014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2684-47E7-4D92-885B-55D1A56E0F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7" name="Group 325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3289" name="Rectangle 21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grpSp>
          <p:nvGrpSpPr>
            <p:cNvPr id="3396" name="Group 324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3296" name="Line 22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97" name="Line 22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98" name="Line 22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99" name="Line 22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00" name="Line 22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01" name="Line 22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02" name="Line 23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03" name="Line 23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04" name="Line 23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05" name="Line 23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06" name="Line 23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07" name="Line 23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08" name="Line 23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09" name="Line 23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10" name="Line 23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11" name="Line 23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12" name="Line 24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13" name="Line 24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14" name="Line 24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15" name="Line 24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16" name="Line 24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17" name="Line 24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18" name="Line 24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19" name="Line 24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20" name="Line 24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21" name="Line 24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22" name="Line 25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23" name="Line 25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24" name="Line 25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25" name="Line 25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26" name="Line 25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27" name="Line 25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28" name="Line 25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29" name="Line 25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30" name="Line 25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31" name="Line 25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32" name="Line 26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33" name="Line 26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34" name="Line 26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35" name="Line 26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36" name="Line 26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37" name="Line 26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38" name="Line 26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39" name="Line 26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40" name="Line 26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41" name="Line 26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42" name="Line 27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43" name="Line 27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44" name="Line 27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45" name="Line 27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46" name="Line 27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47" name="Line 27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48" name="Line 27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49" name="Line 27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50" name="Line 27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51" name="Line 27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52" name="Line 28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53" name="Line 28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54" name="Line 28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55" name="Line 28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56" name="Line 28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57" name="Line 28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58" name="Line 28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59" name="Line 28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60" name="Line 28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61" name="Line 28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62" name="Line 29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63" name="Line 29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64" name="Line 29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65" name="Line 29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66" name="Line 29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67" name="Line 29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68" name="Line 29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69" name="Line 29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0" name="Line 29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1" name="Line 29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2" name="Line 30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3" name="Line 30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4" name="Line 30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5" name="Line 30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6" name="Line 30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7" name="Line 30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8" name="Line 30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79" name="Line 30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" name="Line 30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" name="Line 30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2" name="Line 31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3" name="Line 31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4" name="Line 31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5" name="Line 31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6" name="Line 31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7" name="Line 31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8" name="Line 31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89" name="Line 31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90" name="Line 31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91" name="Line 31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92" name="Line 32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93" name="Line 32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z="2400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177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87475" y="6357938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800000"/>
              </a:solidFill>
            </a:endParaRPr>
          </a:p>
        </p:txBody>
      </p:sp>
      <p:sp>
        <p:nvSpPr>
          <p:cNvPr id="3178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22688" y="6357938"/>
            <a:ext cx="2271712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800000"/>
              </a:solidFill>
            </a:endParaRPr>
          </a:p>
        </p:txBody>
      </p:sp>
      <p:sp>
        <p:nvSpPr>
          <p:cNvPr id="3179" name="Rectangle 10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fld id="{604C03E0-A637-4CEC-8667-72CF84026EC4}" type="slidenum">
              <a:rPr lang="en-US">
                <a:solidFill>
                  <a:srgbClr val="800000"/>
                </a:solidFill>
              </a:rPr>
              <a:pPr/>
              <a:t>‹nº›</a:t>
            </a:fld>
            <a:endParaRPr lang="en-US">
              <a:solidFill>
                <a:srgbClr val="800000"/>
              </a:solidFill>
            </a:endParaRPr>
          </a:p>
        </p:txBody>
      </p:sp>
      <p:sp>
        <p:nvSpPr>
          <p:cNvPr id="3175" name="Rectangle 103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93" name="Rectangle 22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92" name="Rectangle 220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pt-BR" sz="2400" smtClean="0">
              <a:solidFill>
                <a:srgbClr val="003366"/>
              </a:solidFill>
            </a:endParaRPr>
          </a:p>
        </p:txBody>
      </p:sp>
      <p:sp>
        <p:nvSpPr>
          <p:cNvPr id="3291" name="Rectangle 219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pt-BR" sz="240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3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2" grpId="0" animBg="1" autoUpdateAnimBg="0"/>
      <p:bldP spid="3291" grpId="0" animBg="1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69A572-1823-4CFC-AC3E-A5D2C8F60D4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06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5632AE1-83B9-499D-BC3E-E5711B916C2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32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4775" y="1143000"/>
            <a:ext cx="429101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48188" y="1143000"/>
            <a:ext cx="4291012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E2222E-D238-40FD-A02E-8AD6FB22CE57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2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985D82-D38E-4274-A735-1583874ED724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30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2F05F9-B5F5-4A16-85D9-ED7BBB56315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63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041F4C-8A32-4324-A426-78F4ABA150A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7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24C190-A97F-4C17-89F4-7F3F00D4B0D9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8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34F-96FE-4A95-848F-C11D6230B3D3}" type="datetimeFigureOut">
              <a:rPr lang="pt-BR" smtClean="0"/>
              <a:pPr/>
              <a:t>22/08/2014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2684-47E7-4D92-885B-55D1A56E0F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15E093-F539-4286-B8BB-BFA0093B9D8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9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043B1F-464B-4857-865C-1C4E93ADF71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53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56388" y="76200"/>
            <a:ext cx="2182812" cy="6019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4775" y="76200"/>
            <a:ext cx="6399213" cy="6019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782CAD-C850-4A80-86B3-25889474541C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39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4700" y="76200"/>
            <a:ext cx="7378700" cy="685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104775" y="1143000"/>
            <a:ext cx="4291013" cy="4953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48188" y="1143000"/>
            <a:ext cx="4291012" cy="4953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>
          <a:xfrm>
            <a:off x="3733800" y="63007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fld id="{A6989FFC-5355-4DAD-A10B-EAE56DF7F7A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91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34F-96FE-4A95-848F-C11D6230B3D3}" type="datetimeFigureOut">
              <a:rPr lang="pt-BR" smtClean="0"/>
              <a:pPr/>
              <a:t>22/08/2014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2684-47E7-4D92-885B-55D1A56E0F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34F-96FE-4A95-848F-C11D6230B3D3}" type="datetimeFigureOut">
              <a:rPr lang="pt-BR" smtClean="0"/>
              <a:pPr/>
              <a:t>22/08/2014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2684-47E7-4D92-885B-55D1A56E0F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34F-96FE-4A95-848F-C11D6230B3D3}" type="datetimeFigureOut">
              <a:rPr lang="pt-BR" smtClean="0"/>
              <a:pPr/>
              <a:t>22/08/2014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2684-47E7-4D92-885B-55D1A56E0F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34F-96FE-4A95-848F-C11D6230B3D3}" type="datetimeFigureOut">
              <a:rPr lang="pt-BR" smtClean="0"/>
              <a:pPr/>
              <a:t>22/08/2014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2684-47E7-4D92-885B-55D1A56E0F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34F-96FE-4A95-848F-C11D6230B3D3}" type="datetimeFigureOut">
              <a:rPr lang="pt-BR" smtClean="0"/>
              <a:pPr/>
              <a:t>22/08/2014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2684-47E7-4D92-885B-55D1A56E0F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34F-96FE-4A95-848F-C11D6230B3D3}" type="datetimeFigureOut">
              <a:rPr lang="pt-BR" smtClean="0"/>
              <a:pPr/>
              <a:t>22/08/2014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22684-47E7-4D92-885B-55D1A56E0F0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3634F-96FE-4A95-848F-C11D6230B3D3}" type="datetimeFigureOut">
              <a:rPr lang="pt-BR" smtClean="0"/>
              <a:pPr/>
              <a:t>22/08/2014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C22684-47E7-4D92-885B-55D1A56E0F0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83634F-96FE-4A95-848F-C11D6230B3D3}" type="datetimeFigureOut">
              <a:rPr lang="pt-BR" smtClean="0"/>
              <a:pPr/>
              <a:t>22/08/2014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C22684-47E7-4D92-885B-55D1A56E0F05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CC99"/>
            </a:gs>
            <a:gs pos="100000">
              <a:srgbClr val="00CC99">
                <a:gamma/>
                <a:shade val="46275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Rectangle 113"/>
          <p:cNvSpPr>
            <a:spLocks noChangeArrowheads="1"/>
          </p:cNvSpPr>
          <p:nvPr/>
        </p:nvSpPr>
        <p:spPr bwMode="auto">
          <a:xfrm>
            <a:off x="76200" y="857250"/>
            <a:ext cx="8766175" cy="26988"/>
          </a:xfrm>
          <a:prstGeom prst="rect">
            <a:avLst/>
          </a:prstGeom>
          <a:solidFill>
            <a:srgbClr val="00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775" y="1143000"/>
            <a:ext cx="873442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33800" y="6300788"/>
            <a:ext cx="2193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7B72950-399D-4092-BD0B-5EFA8B29C4A7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4700" y="76200"/>
            <a:ext cx="7378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253" name="Rectangle 229"/>
          <p:cNvSpPr>
            <a:spLocks noChangeArrowheads="1"/>
          </p:cNvSpPr>
          <p:nvPr/>
        </p:nvSpPr>
        <p:spPr bwMode="auto">
          <a:xfrm>
            <a:off x="190500" y="6221413"/>
            <a:ext cx="8766175" cy="26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1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</p:sldLayoutIdLst>
  <p:txStyles>
    <p:titleStyle>
      <a:lvl1pPr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2pPr>
      <a:lvl3pPr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3pPr>
      <a:lvl4pPr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4pPr>
      <a:lvl5pPr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1"/>
        </a:buClr>
        <a:buFont typeface="Symbol" pitchFamily="18" charset="2"/>
        <a:buChar char="-"/>
        <a:defRPr sz="1600">
          <a:solidFill>
            <a:schemeClr val="bg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400">
          <a:solidFill>
            <a:schemeClr val="bg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Symbol" pitchFamily="18" charset="2"/>
        <a:buChar char="-"/>
        <a:defRPr sz="1400">
          <a:solidFill>
            <a:schemeClr val="bg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"/>
        <a:defRPr sz="1200">
          <a:solidFill>
            <a:schemeClr val="bg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"/>
        <a:defRPr sz="1200">
          <a:solidFill>
            <a:schemeClr val="bg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"/>
        <a:defRPr sz="1200">
          <a:solidFill>
            <a:schemeClr val="bg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"/>
        <a:defRPr sz="1200">
          <a:solidFill>
            <a:schemeClr val="bg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"/>
        <a:defRPr sz="1200">
          <a:solidFill>
            <a:schemeClr val="bg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njosdobrasil.us4.list-manage2.com/track/click?u=dc288e5a6a54a83ccb54f2b13&amp;id=d3aa355b10&amp;e=dd5f7146df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njosdobrasil.us4.list-manage2.com/track/click?u=dc288e5a6a54a83ccb54f2b13&amp;id=d3aa355b10&amp;e=dd5f7146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hyperlink" Target="http://anjosdobrasil.us4.list-manage2.com/track/click?u=dc288e5a6a54a83ccb54f2b13&amp;id=d3aa355b10&amp;e=dd5f7146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anjosdobrasil.us4.list-manage2.com/track/click?u=dc288e5a6a54a83ccb54f2b13&amp;id=d3aa355b10&amp;e=dd5f7146df" TargetMode="Externa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http://anjosdobrasil.us4.list-manage2.com/track/click?u=dc288e5a6a54a83ccb54f2b13&amp;id=d3aa355b10&amp;e=dd5f7146df" TargetMode="Externa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njosdobrasil.us4.list-manage2.com/track/click?u=dc288e5a6a54a83ccb54f2b13&amp;id=d3aa355b10&amp;e=dd5f7146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30.emf"/><Relationship Id="rId2" Type="http://schemas.openxmlformats.org/officeDocument/2006/relationships/hyperlink" Target="http://anjosdobrasil.us4.list-manage2.com/track/click?u=dc288e5a6a54a83ccb54f2b13&amp;id=d3aa355b10&amp;e=dd5f7146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em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hyperlink" Target="http://anjosdobrasil.us4.list-manage2.com/track/click?u=dc288e5a6a54a83ccb54f2b13&amp;id=d3aa355b10&amp;e=dd5f7146df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jcguiotti@asconrep.com.br" TargetMode="External"/><Relationship Id="rId3" Type="http://schemas.openxmlformats.org/officeDocument/2006/relationships/hyperlink" Target="http://anjosdobrasil.us4.list-manage2.com/track/click?u=dc288e5a6a54a83ccb54f2b13&amp;id=d3aa355b10&amp;e=dd5f7146df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://www.anjosdobrasil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hyperlink" Target="http://anjosdobrasil.us4.list-manage2.com/track/click?u=dc288e5a6a54a83ccb54f2b13&amp;id=d3aa355b10&amp;e=dd5f7146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.w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njosdobrasil.us4.list-manage2.com/track/click?u=dc288e5a6a54a83ccb54f2b13&amp;id=d3aa355b10&amp;e=dd5f7146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jpeg"/><Relationship Id="rId2" Type="http://schemas.openxmlformats.org/officeDocument/2006/relationships/hyperlink" Target="http://anjosdobrasil.us4.list-manage2.com/track/click?u=dc288e5a6a54a83ccb54f2b13&amp;id=d3aa355b10&amp;e=dd5f7146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anjosdobrasil.us4.list-manage2.com/track/click?u=dc288e5a6a54a83ccb54f2b13&amp;id=d3aa355b10&amp;e=dd5f7146df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2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njosdobrasil.us4.list-manage2.com/track/click?u=dc288e5a6a54a83ccb54f2b13&amp;id=d3aa355b10&amp;e=dd5f7146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njosdobrasil.us4.list-manage2.com/track/click?u=dc288e5a6a54a83ccb54f2b13&amp;id=d3aa355b10&amp;e=dd5f7146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hyperlink" Target="http://anjosdobrasil.us4.list-manage2.com/track/click?u=dc288e5a6a54a83ccb54f2b13&amp;id=d3aa355b10&amp;e=dd5f7146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734888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b="1" i="1" dirty="0" smtClean="0">
                <a:solidFill>
                  <a:srgbClr val="16355A"/>
                </a:solidFill>
              </a:rPr>
              <a:t>                         Investidor Anjo</a:t>
            </a:r>
            <a:endParaRPr lang="pt-BR" sz="5400" dirty="0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89" y="3083912"/>
            <a:ext cx="2553517" cy="2649344"/>
          </a:xfrm>
        </p:spPr>
      </p:pic>
      <p:pic>
        <p:nvPicPr>
          <p:cNvPr id="26635" name="headerImage campaign-icon" descr="http://gallery.mailchimp.com/dc288e5a6a54a83ccb54f2b13/images/Anjos_do_Brasil_LOGO_grande.1.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2293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C:\Documents and Settings\user\Configurações locais\Temp\investidor anjo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628800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LG\timthumb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3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662880" y="-2434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5400" b="1" i="1" dirty="0">
                <a:solidFill>
                  <a:srgbClr val="16355A"/>
                </a:solidFill>
              </a:rPr>
              <a:t> Investidor </a:t>
            </a:r>
            <a:r>
              <a:rPr lang="pt-BR" sz="5400" b="1" i="1" dirty="0" smtClean="0">
                <a:solidFill>
                  <a:srgbClr val="16355A"/>
                </a:solidFill>
              </a:rPr>
              <a:t>Anjo</a:t>
            </a:r>
            <a:endParaRPr lang="pt-BR" sz="5400" dirty="0" smtClean="0"/>
          </a:p>
        </p:txBody>
      </p:sp>
      <p:pic>
        <p:nvPicPr>
          <p:cNvPr id="26635" name="headerImage campaign-icon" descr="http://gallery.mailchimp.com/dc288e5a6a54a83ccb54f2b13/images/Anjos_do_Brasil_LOGO_grande.1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22293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-58948" y="1700808"/>
            <a:ext cx="8964488" cy="36004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12800" b="1" dirty="0" smtClean="0">
                <a:solidFill>
                  <a:srgbClr val="FF0000"/>
                </a:solidFill>
              </a:rPr>
              <a:t>Retorno com a valorização da </a:t>
            </a:r>
          </a:p>
          <a:p>
            <a:pPr marL="0" indent="0">
              <a:buNone/>
            </a:pPr>
            <a:r>
              <a:rPr lang="pt-BR" sz="12800" b="1" dirty="0">
                <a:solidFill>
                  <a:srgbClr val="FF0000"/>
                </a:solidFill>
              </a:rPr>
              <a:t> </a:t>
            </a:r>
            <a:r>
              <a:rPr lang="pt-BR" sz="12800" b="1" dirty="0" smtClean="0">
                <a:solidFill>
                  <a:srgbClr val="FF0000"/>
                </a:solidFill>
              </a:rPr>
              <a:t>  empresa</a:t>
            </a:r>
            <a:endParaRPr lang="pt-BR" sz="2800" b="1" dirty="0" smtClean="0"/>
          </a:p>
          <a:p>
            <a:pPr>
              <a:buNone/>
            </a:pPr>
            <a:endParaRPr lang="pt-BR" sz="33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5900" dirty="0" smtClean="0"/>
              <a:t>	</a:t>
            </a:r>
          </a:p>
          <a:p>
            <a:pPr>
              <a:buNone/>
            </a:pPr>
            <a:r>
              <a:rPr lang="pt-BR" sz="5900" dirty="0" smtClean="0">
                <a:cs typeface="Tahoma" pitchFamily="34" charset="0"/>
              </a:rPr>
              <a:t>	</a:t>
            </a:r>
            <a:r>
              <a:rPr lang="pt-BR" sz="9600" dirty="0" smtClean="0">
                <a:cs typeface="Tahoma" pitchFamily="34" charset="0"/>
              </a:rPr>
              <a:t>O Anjo não visa dividendos, regra geral, e sim a valorização da empresa de modo acelerado.  Busca o crescimento de 5 a 6 vezes o valor inicial em 5 a 6 anos.</a:t>
            </a:r>
          </a:p>
          <a:p>
            <a:pPr>
              <a:buNone/>
            </a:pPr>
            <a:endParaRPr lang="pt-BR" sz="9600" dirty="0" smtClean="0">
              <a:cs typeface="Tahoma" pitchFamily="34" charset="0"/>
            </a:endParaRPr>
          </a:p>
          <a:p>
            <a:pPr>
              <a:buNone/>
            </a:pPr>
            <a:r>
              <a:rPr lang="pt-BR" sz="9600" dirty="0" smtClean="0">
                <a:cs typeface="Tahoma" pitchFamily="34" charset="0"/>
              </a:rPr>
              <a:t> 	Analisa, na entrada, sempre uma porta de saída. Não é necessária a porta de saída. Vai depender do perfil do Anjo. </a:t>
            </a:r>
          </a:p>
          <a:p>
            <a:pPr>
              <a:buNone/>
            </a:pPr>
            <a:endParaRPr lang="pt-BR" sz="9600" dirty="0" smtClean="0">
              <a:cs typeface="Tahoma" pitchFamily="34" charset="0"/>
            </a:endParaRPr>
          </a:p>
          <a:p>
            <a:pPr>
              <a:buNone/>
            </a:pPr>
            <a:r>
              <a:rPr lang="pt-BR" sz="9600" dirty="0" smtClean="0">
                <a:cs typeface="Tahoma" pitchFamily="34" charset="0"/>
              </a:rPr>
              <a:t>	O ideal é que se busque investir em mais de uma empresa com o sucesso do empreendimento anterior. </a:t>
            </a:r>
            <a:endParaRPr lang="pt-BR" sz="9600" dirty="0" smtClean="0"/>
          </a:p>
          <a:p>
            <a:pPr>
              <a:buNone/>
            </a:pPr>
            <a:r>
              <a:rPr lang="pt-BR" sz="5900" dirty="0" smtClean="0"/>
              <a:t>	</a:t>
            </a:r>
          </a:p>
        </p:txBody>
      </p:sp>
      <p:pic>
        <p:nvPicPr>
          <p:cNvPr id="7170" name="Picture 2" descr="C:\Users\José Cesar\AppData\Local\Microsoft\Windows\Temporary Internet Files\Content.IE5\C9V1XGEB\MP9004308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42" y="980728"/>
            <a:ext cx="1529306" cy="20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G\timthumb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3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662880" y="-2434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5400" b="1" i="1" dirty="0">
                <a:solidFill>
                  <a:srgbClr val="16355A"/>
                </a:solidFill>
              </a:rPr>
              <a:t> Investidor </a:t>
            </a:r>
            <a:r>
              <a:rPr lang="pt-BR" sz="5400" b="1" i="1" dirty="0" smtClean="0">
                <a:solidFill>
                  <a:srgbClr val="16355A"/>
                </a:solidFill>
              </a:rPr>
              <a:t>Anjo</a:t>
            </a:r>
            <a:endParaRPr lang="pt-BR" sz="5400" dirty="0" smtClean="0"/>
          </a:p>
        </p:txBody>
      </p:sp>
      <p:pic>
        <p:nvPicPr>
          <p:cNvPr id="26635" name="headerImage campaign-icon" descr="http://gallery.mailchimp.com/dc288e5a6a54a83ccb54f2b13/images/Anjos_do_Brasil_LOGO_grande.1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2293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475252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11200" b="1" dirty="0" smtClean="0">
                <a:solidFill>
                  <a:srgbClr val="FF0000"/>
                </a:solidFill>
              </a:rPr>
              <a:t>            Modus operandi no 1º investimento</a:t>
            </a:r>
          </a:p>
          <a:p>
            <a:pPr>
              <a:buNone/>
            </a:pPr>
            <a:endParaRPr lang="pt-BR" sz="11200" dirty="0" smtClean="0"/>
          </a:p>
          <a:p>
            <a:r>
              <a:rPr lang="pt-BR" sz="9600" dirty="0" smtClean="0">
                <a:cs typeface="Tahoma" pitchFamily="34" charset="0"/>
              </a:rPr>
              <a:t>Análise de várias empresas.</a:t>
            </a:r>
          </a:p>
          <a:p>
            <a:endParaRPr lang="pt-BR" sz="9600" dirty="0" smtClean="0">
              <a:cs typeface="Tahoma" pitchFamily="34" charset="0"/>
            </a:endParaRPr>
          </a:p>
          <a:p>
            <a:r>
              <a:rPr lang="pt-BR" sz="9600" dirty="0" smtClean="0"/>
              <a:t>Conversar </a:t>
            </a:r>
            <a:r>
              <a:rPr lang="pt-BR" sz="9600" dirty="0"/>
              <a:t>exaustivamente com as que tiverem interesse</a:t>
            </a:r>
            <a:r>
              <a:rPr lang="pt-BR" sz="9600" dirty="0" smtClean="0"/>
              <a:t>, mesmo     que </a:t>
            </a:r>
            <a:r>
              <a:rPr lang="pt-BR" sz="9600" dirty="0"/>
              <a:t>seja </a:t>
            </a:r>
            <a:r>
              <a:rPr lang="pt-BR" sz="9600" dirty="0" smtClean="0"/>
              <a:t>mínimo.</a:t>
            </a:r>
            <a:r>
              <a:rPr lang="pt-BR" sz="9600" dirty="0" smtClean="0">
                <a:cs typeface="Tahoma" pitchFamily="34" charset="0"/>
              </a:rPr>
              <a:t> Nem sempre o projeto é o melhor, mas o empreendedor investido tem que ser realmente o melhor. Deve haver empatia.</a:t>
            </a:r>
          </a:p>
          <a:p>
            <a:endParaRPr lang="pt-BR" sz="9600" dirty="0" smtClean="0">
              <a:cs typeface="Tahoma" pitchFamily="34" charset="0"/>
            </a:endParaRPr>
          </a:p>
          <a:p>
            <a:r>
              <a:rPr lang="pt-BR" sz="9600" dirty="0" smtClean="0">
                <a:cs typeface="Tahoma" pitchFamily="34" charset="0"/>
              </a:rPr>
              <a:t> Projeções financeiras devem, como ideal, </a:t>
            </a:r>
          </a:p>
          <a:p>
            <a:pPr marL="0" indent="0">
              <a:buNone/>
            </a:pPr>
            <a:r>
              <a:rPr lang="pt-BR" sz="9600" dirty="0" smtClean="0">
                <a:cs typeface="Tahoma" pitchFamily="34" charset="0"/>
              </a:rPr>
              <a:t>     ser feitas em conjunto. </a:t>
            </a:r>
          </a:p>
          <a:p>
            <a:endParaRPr lang="pt-BR" sz="9600" dirty="0" smtClean="0">
              <a:cs typeface="Tahoma" pitchFamily="34" charset="0"/>
            </a:endParaRPr>
          </a:p>
          <a:p>
            <a:r>
              <a:rPr lang="pt-BR" sz="9600" dirty="0" smtClean="0">
                <a:cs typeface="Tahoma" pitchFamily="34" charset="0"/>
              </a:rPr>
              <a:t>Alocação de recursos idem.</a:t>
            </a:r>
          </a:p>
          <a:p>
            <a:endParaRPr lang="pt-BR" sz="9600" dirty="0" smtClean="0">
              <a:cs typeface="Tahoma" pitchFamily="34" charset="0"/>
            </a:endParaRPr>
          </a:p>
          <a:p>
            <a:r>
              <a:rPr lang="pt-BR" sz="9600" dirty="0" smtClean="0">
                <a:cs typeface="Tahoma" pitchFamily="34" charset="0"/>
              </a:rPr>
              <a:t>Definição do valor da empresa e participação. No início deve-se falar em valores aproximados.</a:t>
            </a:r>
          </a:p>
          <a:p>
            <a:pPr>
              <a:buNone/>
            </a:pPr>
            <a:r>
              <a:rPr lang="pt-BR" sz="9600" dirty="0" smtClean="0">
                <a:cs typeface="Tahoma" pitchFamily="34" charset="0"/>
              </a:rPr>
              <a:t>	</a:t>
            </a:r>
          </a:p>
          <a:p>
            <a:pPr>
              <a:buNone/>
            </a:pPr>
            <a:r>
              <a:rPr lang="pt-BR" sz="9600" dirty="0" smtClean="0">
                <a:cs typeface="Tahoma" pitchFamily="34" charset="0"/>
              </a:rPr>
              <a:t> </a:t>
            </a:r>
            <a:endParaRPr lang="pt-BR" sz="9600" dirty="0" smtClean="0"/>
          </a:p>
          <a:p>
            <a:pPr>
              <a:buNone/>
            </a:pPr>
            <a:r>
              <a:rPr lang="pt-BR" sz="5900" dirty="0" smtClean="0"/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5" y="980728"/>
            <a:ext cx="1371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896" y="3645024"/>
            <a:ext cx="2174057" cy="217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LG\timthumb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5720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3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2536" y="772244"/>
            <a:ext cx="878396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	</a:t>
            </a:r>
            <a:endParaRPr lang="pt-BR" sz="2200" dirty="0" smtClean="0"/>
          </a:p>
          <a:p>
            <a:r>
              <a:rPr lang="pt-BR" sz="2200" dirty="0" smtClean="0"/>
              <a:t>	</a:t>
            </a:r>
            <a:r>
              <a:rPr lang="pt-BR" sz="2800" b="1" dirty="0" smtClean="0">
                <a:latin typeface="Tahoma" pitchFamily="34" charset="0"/>
                <a:cs typeface="Tahoma" pitchFamily="34" charset="0"/>
              </a:rPr>
              <a:t>O  importante é que nas relações entre </a:t>
            </a:r>
            <a:r>
              <a:rPr lang="pt-BR" sz="2800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investidores-anjo</a:t>
            </a:r>
            <a:r>
              <a:rPr lang="pt-BR" sz="28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e empreendedores</a:t>
            </a:r>
            <a:r>
              <a:rPr lang="pt-BR" sz="2800" b="1" dirty="0" smtClean="0">
                <a:latin typeface="Tahoma" pitchFamily="34" charset="0"/>
                <a:cs typeface="Tahoma" pitchFamily="34" charset="0"/>
              </a:rPr>
              <a:t> </a:t>
            </a:r>
          </a:p>
          <a:p>
            <a:r>
              <a:rPr lang="pt-BR" sz="2800" b="1" dirty="0" smtClean="0">
                <a:latin typeface="Tahoma" pitchFamily="34" charset="0"/>
                <a:cs typeface="Tahoma" pitchFamily="34" charset="0"/>
              </a:rPr>
              <a:t>sempre exista mutuamente:</a:t>
            </a:r>
          </a:p>
          <a:p>
            <a:r>
              <a:rPr lang="pt-BR" sz="28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pt-BR" sz="2800" dirty="0" smtClean="0">
                <a:latin typeface="Tahoma" pitchFamily="34" charset="0"/>
                <a:cs typeface="Tahoma" pitchFamily="34" charset="0"/>
              </a:rPr>
            </a:br>
            <a:r>
              <a:rPr lang="pt-BR" sz="2800" b="1" dirty="0" smtClean="0">
                <a:latin typeface="Tahoma" pitchFamily="34" charset="0"/>
                <a:cs typeface="Tahoma" pitchFamily="34" charset="0"/>
              </a:rPr>
              <a:t>Transparência</a:t>
            </a:r>
            <a:r>
              <a:rPr lang="pt-BR" sz="2800" dirty="0" smtClean="0">
                <a:latin typeface="Tahoma" pitchFamily="34" charset="0"/>
                <a:cs typeface="Tahoma" pitchFamily="34" charset="0"/>
              </a:rPr>
              <a:t> = sempre deixar claro quais são seus interesses e intenções.</a:t>
            </a:r>
          </a:p>
          <a:p>
            <a:r>
              <a:rPr lang="pt-BR" sz="2800" b="1" dirty="0" smtClean="0">
                <a:latin typeface="Tahoma" pitchFamily="34" charset="0"/>
                <a:cs typeface="Tahoma" pitchFamily="34" charset="0"/>
              </a:rPr>
              <a:t>Honestidade </a:t>
            </a:r>
            <a:r>
              <a:rPr lang="pt-BR" sz="2800" dirty="0" smtClean="0">
                <a:latin typeface="Tahoma" pitchFamily="34" charset="0"/>
                <a:cs typeface="Tahoma" pitchFamily="34" charset="0"/>
              </a:rPr>
              <a:t>= nunca "tirar vantagem" da outra parte e/ou de terceiros.</a:t>
            </a:r>
          </a:p>
          <a:p>
            <a:r>
              <a:rPr lang="pt-BR" sz="2800" b="1" dirty="0" smtClean="0">
                <a:latin typeface="Tahoma" pitchFamily="34" charset="0"/>
                <a:cs typeface="Tahoma" pitchFamily="34" charset="0"/>
              </a:rPr>
              <a:t>Compromisso</a:t>
            </a:r>
            <a:r>
              <a:rPr lang="pt-BR" sz="2800" dirty="0" smtClean="0">
                <a:latin typeface="Tahoma" pitchFamily="34" charset="0"/>
                <a:cs typeface="Tahoma" pitchFamily="34" charset="0"/>
              </a:rPr>
              <a:t> = nunca se comprometer com algo que não vá cumprir.</a:t>
            </a:r>
          </a:p>
          <a:p>
            <a:r>
              <a:rPr lang="pt-BR" sz="2800" b="1" dirty="0" smtClean="0">
                <a:latin typeface="Tahoma" pitchFamily="34" charset="0"/>
                <a:cs typeface="Tahoma" pitchFamily="34" charset="0"/>
              </a:rPr>
              <a:t>Equilíbrio</a:t>
            </a:r>
            <a:r>
              <a:rPr lang="pt-BR" sz="2800" dirty="0" smtClean="0">
                <a:latin typeface="Tahoma" pitchFamily="34" charset="0"/>
                <a:cs typeface="Tahoma" pitchFamily="34" charset="0"/>
              </a:rPr>
              <a:t> = buscar sempre condições que sejam equitativas para ambas as partes. </a:t>
            </a:r>
            <a:br>
              <a:rPr lang="pt-BR" sz="2800" dirty="0" smtClean="0">
                <a:latin typeface="Tahoma" pitchFamily="34" charset="0"/>
                <a:cs typeface="Tahoma" pitchFamily="34" charset="0"/>
              </a:rPr>
            </a:br>
            <a:r>
              <a:rPr lang="pt-BR" sz="24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pt-BR" sz="2400" dirty="0" smtClean="0">
                <a:latin typeface="Tahoma" pitchFamily="34" charset="0"/>
                <a:cs typeface="Tahoma" pitchFamily="34" charset="0"/>
              </a:rPr>
            </a:br>
            <a:r>
              <a:rPr lang="pt-BR" sz="2200" dirty="0" smtClean="0"/>
              <a:t/>
            </a:r>
            <a:br>
              <a:rPr lang="pt-BR" sz="2200" dirty="0" smtClean="0"/>
            </a:br>
            <a:endParaRPr lang="pt-BR" sz="2200" dirty="0"/>
          </a:p>
        </p:txBody>
      </p:sp>
      <p:sp>
        <p:nvSpPr>
          <p:cNvPr id="7" name="Retângulo 3"/>
          <p:cNvSpPr>
            <a:spLocks noChangeArrowheads="1"/>
          </p:cNvSpPr>
          <p:nvPr/>
        </p:nvSpPr>
        <p:spPr bwMode="auto">
          <a:xfrm>
            <a:off x="3635896" y="140618"/>
            <a:ext cx="604867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  <a:latin typeface="Impact" pitchFamily="34" charset="0"/>
              </a:rPr>
              <a:t> </a:t>
            </a:r>
            <a:endParaRPr lang="en-US" sz="3600" dirty="0">
              <a:solidFill>
                <a:srgbClr val="FFC000"/>
              </a:solidFill>
              <a:latin typeface="Impact" pitchFamily="34" charset="0"/>
            </a:endParaRPr>
          </a:p>
          <a:p>
            <a:endParaRPr lang="en-US" sz="3600" dirty="0">
              <a:solidFill>
                <a:srgbClr val="FFC000"/>
              </a:solidFill>
              <a:latin typeface="Impact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3038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662880" y="-2434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5400" b="1" i="1" dirty="0">
                <a:solidFill>
                  <a:srgbClr val="16355A"/>
                </a:solidFill>
              </a:rPr>
              <a:t> Investidor </a:t>
            </a:r>
            <a:r>
              <a:rPr lang="pt-BR" sz="5400" b="1" i="1" dirty="0" smtClean="0">
                <a:solidFill>
                  <a:srgbClr val="16355A"/>
                </a:solidFill>
              </a:rPr>
              <a:t>Anjo</a:t>
            </a:r>
            <a:endParaRPr lang="pt-BR" sz="54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00" y="1484784"/>
            <a:ext cx="1689272" cy="135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headerImage campaign-icon" descr="http://gallery.mailchimp.com/dc288e5a6a54a83ccb54f2b13/images/Anjos_do_Brasil_LOGO_grande.1.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LG\timthumb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tângulo 3"/>
          <p:cNvSpPr>
            <a:spLocks noChangeArrowheads="1"/>
          </p:cNvSpPr>
          <p:nvPr/>
        </p:nvSpPr>
        <p:spPr bwMode="auto">
          <a:xfrm>
            <a:off x="1283047" y="982687"/>
            <a:ext cx="5737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Impact" pitchFamily="34" charset="0"/>
              </a:rPr>
              <a:t>VISÃO</a:t>
            </a:r>
            <a:r>
              <a:rPr lang="en-US" sz="3600" dirty="0">
                <a:solidFill>
                  <a:srgbClr val="FF0000"/>
                </a:solidFill>
                <a:latin typeface="Impact" pitchFamily="34" charset="0"/>
              </a:rPr>
              <a:t>   DO “</a:t>
            </a:r>
            <a:r>
              <a:rPr lang="en-US" sz="3600" dirty="0" err="1">
                <a:solidFill>
                  <a:srgbClr val="FF0000"/>
                </a:solidFill>
                <a:latin typeface="Impact" pitchFamily="34" charset="0"/>
              </a:rPr>
              <a:t>ANJO</a:t>
            </a:r>
            <a:r>
              <a:rPr lang="en-US" sz="3600" dirty="0">
                <a:solidFill>
                  <a:srgbClr val="FF0000"/>
                </a:solidFill>
                <a:latin typeface="Impact" pitchFamily="34" charset="0"/>
              </a:rPr>
              <a:t>”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431800" y="1698130"/>
            <a:ext cx="8243888" cy="511524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Tahoma" pitchFamily="34" charset="0"/>
                <a:cs typeface="Tahoma" pitchFamily="34" charset="0"/>
              </a:rPr>
              <a:t>Conciliar Agendas</a:t>
            </a:r>
            <a:r>
              <a:rPr lang="pt-BR" sz="24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85000"/>
              </a:lnSpc>
              <a:defRPr/>
            </a:pPr>
            <a:endParaRPr lang="pt-BR" sz="24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endParaRPr lang="pt-BR" sz="2400" dirty="0" smtClean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400" dirty="0" smtClean="0">
                <a:latin typeface="Tahoma" pitchFamily="34" charset="0"/>
                <a:cs typeface="Tahoma" pitchFamily="34" charset="0"/>
              </a:rPr>
              <a:t>Realidade </a:t>
            </a:r>
            <a:r>
              <a:rPr lang="pt-BR" sz="2400" dirty="0">
                <a:latin typeface="Tahoma" pitchFamily="34" charset="0"/>
                <a:cs typeface="Tahoma" pitchFamily="34" charset="0"/>
              </a:rPr>
              <a:t>do negócio         </a:t>
            </a:r>
            <a:r>
              <a:rPr lang="pt-BR" sz="2400" dirty="0" smtClean="0">
                <a:latin typeface="Tahoma" pitchFamily="34" charset="0"/>
                <a:cs typeface="Tahoma" pitchFamily="34" charset="0"/>
              </a:rPr>
              <a:t>realidade</a:t>
            </a: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endParaRPr lang="pt-BR" sz="24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defRPr/>
            </a:pPr>
            <a:endParaRPr lang="pt-BR" sz="2400" dirty="0" smtClean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400" dirty="0" smtClean="0">
                <a:latin typeface="Tahoma" pitchFamily="34" charset="0"/>
                <a:cs typeface="Tahoma" pitchFamily="34" charset="0"/>
              </a:rPr>
              <a:t>Empreendedor  </a:t>
            </a:r>
            <a:r>
              <a:rPr lang="pt-BR" sz="2400" dirty="0">
                <a:latin typeface="Tahoma" pitchFamily="34" charset="0"/>
                <a:cs typeface="Tahoma" pitchFamily="34" charset="0"/>
              </a:rPr>
              <a:t>“</a:t>
            </a:r>
            <a:r>
              <a:rPr lang="pt-BR" sz="2400" dirty="0" smtClean="0">
                <a:latin typeface="Tahoma" pitchFamily="34" charset="0"/>
                <a:cs typeface="Tahoma" pitchFamily="34" charset="0"/>
              </a:rPr>
              <a:t>enrolado”           descartado</a:t>
            </a:r>
            <a:endParaRPr lang="pt-BR" sz="24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85000"/>
              </a:lnSpc>
              <a:defRPr/>
            </a:pPr>
            <a:endParaRPr lang="pt-BR" sz="24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Tahoma" pitchFamily="34" charset="0"/>
                <a:cs typeface="Tahoma" pitchFamily="34" charset="0"/>
              </a:rPr>
              <a:t>Plano de Negócios  “versus”  Modelo de Negócio</a:t>
            </a:r>
          </a:p>
          <a:p>
            <a:pPr lvl="1" algn="just">
              <a:lnSpc>
                <a:spcPct val="85000"/>
              </a:lnSpc>
              <a:defRPr/>
            </a:pPr>
            <a:r>
              <a:rPr lang="pt-BR" sz="2400" dirty="0">
                <a:latin typeface="Tahoma" pitchFamily="34" charset="0"/>
                <a:cs typeface="Tahoma" pitchFamily="34" charset="0"/>
              </a:rPr>
              <a:t>PN  =  ideia estruturada </a:t>
            </a:r>
          </a:p>
          <a:p>
            <a:pPr lvl="1" algn="just">
              <a:lnSpc>
                <a:spcPct val="85000"/>
              </a:lnSpc>
              <a:defRPr/>
            </a:pPr>
            <a:r>
              <a:rPr lang="pt-BR" sz="2400" dirty="0">
                <a:latin typeface="Tahoma" pitchFamily="34" charset="0"/>
                <a:cs typeface="Tahoma" pitchFamily="34" charset="0"/>
              </a:rPr>
              <a:t>MN  =  produto com aceitação no mercado</a:t>
            </a:r>
          </a:p>
          <a:p>
            <a:pPr lvl="1" algn="just">
              <a:lnSpc>
                <a:spcPct val="85000"/>
              </a:lnSpc>
              <a:defRPr/>
            </a:pPr>
            <a:endParaRPr lang="pt-BR" sz="24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Tahoma" pitchFamily="34" charset="0"/>
                <a:cs typeface="Tahoma" pitchFamily="34" charset="0"/>
              </a:rPr>
              <a:t>Participação </a:t>
            </a:r>
            <a:r>
              <a:rPr lang="pt-BR" sz="2400" dirty="0" smtClean="0">
                <a:latin typeface="Tahoma" pitchFamily="34" charset="0"/>
                <a:cs typeface="Tahoma" pitchFamily="34" charset="0"/>
              </a:rPr>
              <a:t>de 5 a 30%</a:t>
            </a:r>
            <a:endParaRPr lang="pt-BR" sz="24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85000"/>
              </a:lnSpc>
              <a:defRPr/>
            </a:pPr>
            <a:endParaRPr lang="pt-BR" sz="24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Tahoma" pitchFamily="34" charset="0"/>
                <a:cs typeface="Tahoma" pitchFamily="34" charset="0"/>
              </a:rPr>
              <a:t>“Método BS” de “</a:t>
            </a:r>
            <a:r>
              <a:rPr lang="pt-BR" sz="2400" dirty="0" err="1">
                <a:latin typeface="Tahoma" pitchFamily="34" charset="0"/>
                <a:cs typeface="Tahoma" pitchFamily="34" charset="0"/>
              </a:rPr>
              <a:t>valuation</a:t>
            </a:r>
            <a:r>
              <a:rPr lang="pt-BR" sz="2400" dirty="0">
                <a:latin typeface="Tahoma" pitchFamily="34" charset="0"/>
                <a:cs typeface="Tahoma" pitchFamily="34" charset="0"/>
              </a:rPr>
              <a:t>”</a:t>
            </a:r>
          </a:p>
          <a:p>
            <a:pPr algn="just">
              <a:lnSpc>
                <a:spcPct val="85000"/>
              </a:lnSpc>
              <a:defRPr/>
            </a:pPr>
            <a:endParaRPr lang="pt-BR" sz="2400" dirty="0">
              <a:latin typeface="Tahoma" pitchFamily="34" charset="0"/>
            </a:endParaRPr>
          </a:p>
        </p:txBody>
      </p:sp>
      <p:sp>
        <p:nvSpPr>
          <p:cNvPr id="2" name="Diferente de 1"/>
          <p:cNvSpPr/>
          <p:nvPr/>
        </p:nvSpPr>
        <p:spPr>
          <a:xfrm>
            <a:off x="3988817" y="2660526"/>
            <a:ext cx="367159" cy="336426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3038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MP90044754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344135"/>
            <a:ext cx="1835761" cy="122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MP90044754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93537"/>
            <a:ext cx="1872208" cy="125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4"/>
          <p:cNvSpPr txBox="1">
            <a:spLocks noChangeArrowheads="1"/>
          </p:cNvSpPr>
          <p:nvPr/>
        </p:nvSpPr>
        <p:spPr bwMode="auto">
          <a:xfrm>
            <a:off x="4644008" y="836712"/>
            <a:ext cx="1224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000" b="1" dirty="0" smtClean="0">
                <a:solidFill>
                  <a:srgbClr val="0070C0"/>
                </a:solidFill>
              </a:rPr>
              <a:t>Empreendedor</a:t>
            </a:r>
            <a:endParaRPr lang="pt-BR" sz="1000" b="1" dirty="0">
              <a:solidFill>
                <a:srgbClr val="0070C0"/>
              </a:solidFill>
            </a:endParaRPr>
          </a:p>
        </p:txBody>
      </p:sp>
      <p:sp>
        <p:nvSpPr>
          <p:cNvPr id="18" name="CaixaDeTexto 6"/>
          <p:cNvSpPr txBox="1">
            <a:spLocks noChangeArrowheads="1"/>
          </p:cNvSpPr>
          <p:nvPr/>
        </p:nvSpPr>
        <p:spPr bwMode="auto">
          <a:xfrm>
            <a:off x="4536999" y="1844824"/>
            <a:ext cx="6110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rgbClr val="FFC000"/>
                </a:solidFill>
              </a:rPr>
              <a:t>“</a:t>
            </a:r>
            <a:r>
              <a:rPr lang="pt-BR" sz="1100" b="1" dirty="0">
                <a:solidFill>
                  <a:srgbClr val="FF0000"/>
                </a:solidFill>
              </a:rPr>
              <a:t>Anjo”</a:t>
            </a:r>
          </a:p>
        </p:txBody>
      </p:sp>
      <p:sp>
        <p:nvSpPr>
          <p:cNvPr id="19" name="Seta para a direita 18"/>
          <p:cNvSpPr/>
          <p:nvPr/>
        </p:nvSpPr>
        <p:spPr>
          <a:xfrm>
            <a:off x="4716016" y="2988568"/>
            <a:ext cx="977900" cy="2244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92D050"/>
              </a:solidFill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3450084" y="1772816"/>
            <a:ext cx="977900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92D050"/>
              </a:solidFill>
            </a:endParaRPr>
          </a:p>
        </p:txBody>
      </p:sp>
      <p:sp>
        <p:nvSpPr>
          <p:cNvPr id="21" name="Seta entalhada para a direita 20"/>
          <p:cNvSpPr/>
          <p:nvPr/>
        </p:nvSpPr>
        <p:spPr>
          <a:xfrm>
            <a:off x="4644008" y="3645024"/>
            <a:ext cx="576064" cy="2160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7"/>
          <p:cNvSpPr txBox="1">
            <a:spLocks noChangeArrowheads="1"/>
          </p:cNvSpPr>
          <p:nvPr/>
        </p:nvSpPr>
        <p:spPr bwMode="auto">
          <a:xfrm>
            <a:off x="5868144" y="2636912"/>
            <a:ext cx="10801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</a:rPr>
              <a:t>Empreendedor</a:t>
            </a:r>
          </a:p>
        </p:txBody>
      </p:sp>
      <p:sp>
        <p:nvSpPr>
          <p:cNvPr id="23" name="CaixaDeTexto 9"/>
          <p:cNvSpPr txBox="1">
            <a:spLocks noChangeArrowheads="1"/>
          </p:cNvSpPr>
          <p:nvPr/>
        </p:nvSpPr>
        <p:spPr bwMode="auto">
          <a:xfrm>
            <a:off x="6084168" y="2807350"/>
            <a:ext cx="62869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100" b="1" dirty="0">
                <a:solidFill>
                  <a:srgbClr val="FF0000"/>
                </a:solidFill>
              </a:rPr>
              <a:t>“</a:t>
            </a:r>
            <a:r>
              <a:rPr lang="pt-BR" sz="1000" b="1" dirty="0">
                <a:solidFill>
                  <a:srgbClr val="FF0000"/>
                </a:solidFill>
              </a:rPr>
              <a:t>Anjo</a:t>
            </a:r>
            <a:r>
              <a:rPr lang="pt-BR" sz="11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662880" y="-31541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5400" b="1" i="1" dirty="0">
                <a:solidFill>
                  <a:srgbClr val="16355A"/>
                </a:solidFill>
              </a:rPr>
              <a:t> Investidor </a:t>
            </a:r>
            <a:r>
              <a:rPr lang="pt-BR" sz="5400" b="1" i="1" dirty="0" smtClean="0">
                <a:solidFill>
                  <a:srgbClr val="16355A"/>
                </a:solidFill>
              </a:rPr>
              <a:t>Anjo</a:t>
            </a:r>
            <a:endParaRPr lang="pt-BR" sz="5400" dirty="0" smtClean="0"/>
          </a:p>
        </p:txBody>
      </p:sp>
      <p:pic>
        <p:nvPicPr>
          <p:cNvPr id="25" name="headerImage campaign-icon" descr="http://gallery.mailchimp.com/dc288e5a6a54a83ccb54f2b13/images/Anjos_do_Brasil_LOGO_grande.1.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CaixaDeTexto 7"/>
          <p:cNvSpPr txBox="1">
            <a:spLocks noChangeArrowheads="1"/>
          </p:cNvSpPr>
          <p:nvPr/>
        </p:nvSpPr>
        <p:spPr bwMode="auto">
          <a:xfrm>
            <a:off x="5508104" y="1196752"/>
            <a:ext cx="108012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900" b="1" dirty="0">
                <a:solidFill>
                  <a:srgbClr val="FF0000"/>
                </a:solidFill>
              </a:rPr>
              <a:t>Empreendedor</a:t>
            </a:r>
          </a:p>
        </p:txBody>
      </p:sp>
      <p:pic>
        <p:nvPicPr>
          <p:cNvPr id="27" name="Picture 3" descr="C:\Users\LG\timthumb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5720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3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5400" b="1" i="1" dirty="0">
                <a:solidFill>
                  <a:srgbClr val="16355A"/>
                </a:solidFill>
              </a:rPr>
              <a:t> Investidor </a:t>
            </a:r>
            <a:r>
              <a:rPr lang="pt-BR" sz="5400" b="1" i="1" dirty="0" smtClean="0">
                <a:solidFill>
                  <a:srgbClr val="16355A"/>
                </a:solidFill>
              </a:rPr>
              <a:t>Anjo</a:t>
            </a:r>
            <a:endParaRPr lang="pt-BR" sz="5400" dirty="0" smtClean="0"/>
          </a:p>
        </p:txBody>
      </p:sp>
      <p:pic>
        <p:nvPicPr>
          <p:cNvPr id="26635" name="headerImage campaign-icon" descr="http://gallery.mailchimp.com/dc288e5a6a54a83ccb54f2b13/images/Anjos_do_Brasil_LOGO_grande.1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2293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0" y="1340768"/>
            <a:ext cx="8964488" cy="54006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12800" b="1" dirty="0" smtClean="0">
                <a:solidFill>
                  <a:srgbClr val="FF0000"/>
                </a:solidFill>
              </a:rPr>
              <a:t>Investidor </a:t>
            </a:r>
            <a:r>
              <a:rPr lang="pt-BR" sz="12800" b="1" dirty="0" err="1" smtClean="0">
                <a:solidFill>
                  <a:srgbClr val="FF0000"/>
                </a:solidFill>
              </a:rPr>
              <a:t>Lider</a:t>
            </a:r>
            <a:endParaRPr lang="pt-BR" sz="1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pt-BR" sz="33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pt-BR" sz="33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5900" dirty="0" smtClean="0"/>
              <a:t>	</a:t>
            </a:r>
            <a:endParaRPr lang="pt-BR" sz="9600" dirty="0" smtClean="0">
              <a:cs typeface="Tahoma" pitchFamily="34" charset="0"/>
            </a:endParaRPr>
          </a:p>
          <a:p>
            <a:pPr>
              <a:buNone/>
            </a:pPr>
            <a:r>
              <a:rPr lang="pt-BR" sz="9600" dirty="0" smtClean="0">
                <a:cs typeface="Tahoma" pitchFamily="34" charset="0"/>
              </a:rPr>
              <a:t>	</a:t>
            </a:r>
          </a:p>
          <a:p>
            <a:pPr>
              <a:buNone/>
            </a:pPr>
            <a:r>
              <a:rPr lang="pt-BR" sz="9600" dirty="0" smtClean="0">
                <a:cs typeface="Tahoma" pitchFamily="34" charset="0"/>
              </a:rPr>
              <a:t>   Vários Anjos se unem para investir em uma empresa, destacando um </a:t>
            </a:r>
            <a:r>
              <a:rPr lang="pt-BR" sz="9600" dirty="0" err="1" smtClean="0">
                <a:cs typeface="Tahoma" pitchFamily="34" charset="0"/>
              </a:rPr>
              <a:t>Lider</a:t>
            </a:r>
            <a:r>
              <a:rPr lang="pt-BR" sz="9600" dirty="0" smtClean="0">
                <a:cs typeface="Tahoma" pitchFamily="34" charset="0"/>
              </a:rPr>
              <a:t> para fazer o contato do grupo com a empresa. </a:t>
            </a:r>
          </a:p>
          <a:p>
            <a:pPr>
              <a:buNone/>
            </a:pPr>
            <a:endParaRPr lang="pt-BR" sz="9600" dirty="0" smtClean="0">
              <a:cs typeface="Tahoma" pitchFamily="34" charset="0"/>
            </a:endParaRPr>
          </a:p>
          <a:p>
            <a:pPr>
              <a:buNone/>
            </a:pPr>
            <a:r>
              <a:rPr lang="pt-BR" sz="9600" dirty="0" smtClean="0">
                <a:cs typeface="Tahoma" pitchFamily="34" charset="0"/>
              </a:rPr>
              <a:t>	</a:t>
            </a:r>
            <a:r>
              <a:rPr lang="pt-BR" sz="800" dirty="0" smtClean="0"/>
              <a:t> </a:t>
            </a:r>
            <a:r>
              <a:rPr lang="pt-BR" sz="9600" dirty="0" smtClean="0"/>
              <a:t>É uma forma do “Anjo” fazer investimento em mais de uma empresa, diluindo o risco e ao mesmo tempo propiciando levar ao investido mais conhecimento e relacionamento (de todos os Anjos que participam do investimento) e aumentando a possibilidade de sucesso da empresa.</a:t>
            </a:r>
          </a:p>
          <a:p>
            <a:pPr>
              <a:buNone/>
            </a:pPr>
            <a:endParaRPr lang="pt-BR" sz="9600" dirty="0" smtClean="0">
              <a:cs typeface="Tahoma" pitchFamily="34" charset="0"/>
            </a:endParaRPr>
          </a:p>
          <a:p>
            <a:pPr>
              <a:buNone/>
            </a:pPr>
            <a:r>
              <a:rPr lang="pt-BR" sz="9600" dirty="0" smtClean="0"/>
              <a:t>	Risco menor e com maiores possibilidades de êxito.</a:t>
            </a:r>
          </a:p>
          <a:p>
            <a:pPr>
              <a:buNone/>
            </a:pPr>
            <a:endParaRPr lang="pt-BR" sz="9600" dirty="0" smtClean="0">
              <a:cs typeface="Tahoma" pitchFamily="34" charset="0"/>
            </a:endParaRPr>
          </a:p>
          <a:p>
            <a:pPr>
              <a:buNone/>
            </a:pPr>
            <a:endParaRPr lang="pt-BR" sz="9600" dirty="0" smtClean="0">
              <a:cs typeface="Tahoma" pitchFamily="34" charset="0"/>
            </a:endParaRPr>
          </a:p>
          <a:p>
            <a:pPr>
              <a:buNone/>
            </a:pPr>
            <a:r>
              <a:rPr lang="pt-BR" sz="9600" dirty="0" smtClean="0">
                <a:cs typeface="Tahoma" pitchFamily="34" charset="0"/>
              </a:rPr>
              <a:t> 	</a:t>
            </a:r>
            <a:r>
              <a:rPr lang="pt-BR" sz="5900" dirty="0" smtClean="0"/>
              <a:t>	</a:t>
            </a:r>
          </a:p>
        </p:txBody>
      </p:sp>
      <p:pic>
        <p:nvPicPr>
          <p:cNvPr id="9218" name="Picture 2" descr="C:\Users\José Cesar\AppData\Local\Microsoft\Windows\Temporary Internet Files\Content.IE5\695T6GQ4\MC900439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G\timthumb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3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662880" y="-171400"/>
            <a:ext cx="8229600" cy="1101761"/>
          </a:xfrm>
        </p:spPr>
        <p:txBody>
          <a:bodyPr>
            <a:normAutofit/>
          </a:bodyPr>
          <a:lstStyle/>
          <a:p>
            <a:pPr algn="r"/>
            <a:r>
              <a:rPr lang="pt-BR" sz="5400" b="1" i="1" dirty="0">
                <a:solidFill>
                  <a:srgbClr val="16355A"/>
                </a:solidFill>
              </a:rPr>
              <a:t> Investidor </a:t>
            </a:r>
            <a:r>
              <a:rPr lang="pt-BR" sz="5400" b="1" i="1" dirty="0" smtClean="0">
                <a:solidFill>
                  <a:srgbClr val="16355A"/>
                </a:solidFill>
              </a:rPr>
              <a:t>Anjo</a:t>
            </a:r>
            <a:endParaRPr lang="pt-BR" sz="5400" dirty="0" smtClean="0"/>
          </a:p>
        </p:txBody>
      </p:sp>
      <p:pic>
        <p:nvPicPr>
          <p:cNvPr id="26635" name="headerImage campaign-icon" descr="http://gallery.mailchimp.com/dc288e5a6a54a83ccb54f2b13/images/Anjos_do_Brasil_LOGO_grande.1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2293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0" y="1412776"/>
            <a:ext cx="8964488" cy="54006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12800" b="1" dirty="0" smtClean="0">
                <a:solidFill>
                  <a:srgbClr val="FF0000"/>
                </a:solidFill>
              </a:rPr>
              <a:t>Proteção da Pessoa Física</a:t>
            </a:r>
            <a:endParaRPr lang="pt-BR" sz="33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5900" dirty="0" smtClean="0"/>
              <a:t>	</a:t>
            </a:r>
          </a:p>
          <a:p>
            <a:pPr>
              <a:buNone/>
            </a:pPr>
            <a:r>
              <a:rPr lang="pt-BR" sz="5900" dirty="0" smtClean="0">
                <a:cs typeface="Tahoma" pitchFamily="34" charset="0"/>
              </a:rPr>
              <a:t>	</a:t>
            </a:r>
            <a:r>
              <a:rPr lang="pt-BR" sz="9600" dirty="0" smtClean="0">
                <a:cs typeface="Tahoma" pitchFamily="34" charset="0"/>
              </a:rPr>
              <a:t>Existem várias formas de defesa do investidor</a:t>
            </a:r>
          </a:p>
          <a:p>
            <a:pPr>
              <a:buNone/>
            </a:pPr>
            <a:endParaRPr lang="pt-BR" sz="9600" dirty="0" smtClean="0"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9600" dirty="0" smtClean="0">
                <a:cs typeface="Tahoma" pitchFamily="34" charset="0"/>
              </a:rPr>
              <a:t>	Empresa de Investimento.</a:t>
            </a:r>
          </a:p>
          <a:p>
            <a:pPr>
              <a:buFont typeface="Arial" pitchFamily="34" charset="0"/>
              <a:buChar char="•"/>
            </a:pPr>
            <a:endParaRPr lang="pt-BR" sz="9600" dirty="0" smtClean="0"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9600" dirty="0" smtClean="0">
                <a:cs typeface="Tahoma" pitchFamily="34" charset="0"/>
              </a:rPr>
              <a:t>	Contrato de opção.</a:t>
            </a:r>
          </a:p>
          <a:p>
            <a:pPr>
              <a:buFont typeface="Arial" pitchFamily="34" charset="0"/>
              <a:buChar char="•"/>
            </a:pPr>
            <a:endParaRPr lang="pt-BR" sz="9600" dirty="0" smtClean="0"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9600" dirty="0" smtClean="0">
                <a:cs typeface="Tahoma" pitchFamily="34" charset="0"/>
              </a:rPr>
              <a:t>	Contrato de Mútuo conversível.</a:t>
            </a:r>
          </a:p>
          <a:p>
            <a:pPr>
              <a:buNone/>
            </a:pPr>
            <a:endParaRPr lang="pt-BR" sz="9600" dirty="0" smtClean="0">
              <a:cs typeface="Tahoma" pitchFamily="34" charset="0"/>
            </a:endParaRPr>
          </a:p>
          <a:p>
            <a:pPr>
              <a:buNone/>
            </a:pPr>
            <a:r>
              <a:rPr lang="pt-BR" sz="9600" dirty="0" smtClean="0">
                <a:cs typeface="Tahoma" pitchFamily="34" charset="0"/>
              </a:rPr>
              <a:t>	Importante:  </a:t>
            </a:r>
          </a:p>
          <a:p>
            <a:pPr>
              <a:buNone/>
            </a:pPr>
            <a:r>
              <a:rPr lang="pt-BR" sz="9600" dirty="0" smtClean="0">
                <a:cs typeface="Tahoma" pitchFamily="34" charset="0"/>
              </a:rPr>
              <a:t>	- contratar um bom advogado para auxiliar no contrato. </a:t>
            </a:r>
          </a:p>
          <a:p>
            <a:pPr>
              <a:buNone/>
            </a:pPr>
            <a:r>
              <a:rPr lang="pt-BR" sz="9600" dirty="0" smtClean="0">
                <a:cs typeface="Tahoma" pitchFamily="34" charset="0"/>
              </a:rPr>
              <a:t>	- contratar um bom contador para a empresa investida.</a:t>
            </a:r>
          </a:p>
          <a:p>
            <a:pPr>
              <a:buNone/>
            </a:pPr>
            <a:r>
              <a:rPr lang="pt-BR" sz="9600" dirty="0" smtClean="0">
                <a:cs typeface="Tahoma" pitchFamily="34" charset="0"/>
              </a:rPr>
              <a:t>	</a:t>
            </a:r>
          </a:p>
          <a:p>
            <a:pPr>
              <a:buNone/>
            </a:pPr>
            <a:endParaRPr lang="pt-BR" sz="9600" dirty="0" smtClean="0">
              <a:cs typeface="Tahoma" pitchFamily="34" charset="0"/>
            </a:endParaRPr>
          </a:p>
          <a:p>
            <a:pPr>
              <a:buNone/>
            </a:pPr>
            <a:r>
              <a:rPr lang="pt-BR" sz="9600" dirty="0" smtClean="0">
                <a:cs typeface="Tahoma" pitchFamily="34" charset="0"/>
              </a:rPr>
              <a:t> 	</a:t>
            </a:r>
            <a:r>
              <a:rPr lang="pt-BR" sz="5900" dirty="0" smtClean="0"/>
              <a:t>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306" y="1268760"/>
            <a:ext cx="177610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José Cesar\AppData\Local\Microsoft\Windows\Temporary Internet Files\Content.IE5\WTBC2TD9\MP9004487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719" y="3068960"/>
            <a:ext cx="2411760" cy="17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212571"/>
            <a:ext cx="1357313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LG\timthumb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3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tângulo 3"/>
          <p:cNvSpPr>
            <a:spLocks noChangeArrowheads="1"/>
          </p:cNvSpPr>
          <p:nvPr/>
        </p:nvSpPr>
        <p:spPr bwMode="auto">
          <a:xfrm>
            <a:off x="347663" y="1148730"/>
            <a:ext cx="8328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Impact" pitchFamily="34" charset="0"/>
              </a:rPr>
              <a:t>“ANJOS” – </a:t>
            </a:r>
            <a:r>
              <a:rPr lang="en-US" sz="3600" dirty="0" err="1">
                <a:solidFill>
                  <a:srgbClr val="FF0000"/>
                </a:solidFill>
                <a:latin typeface="Impact" pitchFamily="34" charset="0"/>
              </a:rPr>
              <a:t>itens</a:t>
            </a:r>
            <a:r>
              <a:rPr lang="en-US" sz="3600" dirty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mpact" pitchFamily="34" charset="0"/>
              </a:rPr>
              <a:t>importantes</a:t>
            </a:r>
            <a:r>
              <a:rPr lang="en-US" sz="3600" dirty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mpact" pitchFamily="34" charset="0"/>
              </a:rPr>
              <a:t>na</a:t>
            </a:r>
            <a:r>
              <a:rPr lang="en-US" sz="3600" dirty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mpact" pitchFamily="34" charset="0"/>
              </a:rPr>
              <a:t>análise</a:t>
            </a:r>
            <a:endParaRPr lang="en-US" sz="3600" dirty="0">
              <a:solidFill>
                <a:srgbClr val="FF0000"/>
              </a:solidFill>
              <a:latin typeface="Impact" pitchFamily="34" charset="0"/>
            </a:endParaRPr>
          </a:p>
          <a:p>
            <a:endParaRPr lang="en-US" sz="3600" dirty="0">
              <a:solidFill>
                <a:srgbClr val="FFC000"/>
              </a:solidFill>
              <a:latin typeface="Impact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431800" y="2204864"/>
            <a:ext cx="8243888" cy="36512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3200" dirty="0">
                <a:latin typeface="Tahoma" pitchFamily="34" charset="0"/>
                <a:cs typeface="Tahoma" pitchFamily="34" charset="0"/>
              </a:rPr>
              <a:t>Fundadores/empreendedores: capacidade de execução e adaptação.</a:t>
            </a:r>
          </a:p>
          <a:p>
            <a:pPr algn="just">
              <a:lnSpc>
                <a:spcPct val="85000"/>
              </a:lnSpc>
              <a:defRPr/>
            </a:pPr>
            <a:endParaRPr lang="pt-BR" sz="24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3200" dirty="0">
                <a:latin typeface="Tahoma" pitchFamily="34" charset="0"/>
                <a:cs typeface="Tahoma" pitchFamily="34" charset="0"/>
              </a:rPr>
              <a:t>Produto: protótipo e não apenas a </a:t>
            </a:r>
            <a:r>
              <a:rPr lang="pt-BR" sz="3200" dirty="0" err="1" smtClean="0">
                <a:latin typeface="Tahoma" pitchFamily="34" charset="0"/>
                <a:cs typeface="Tahoma" pitchFamily="34" charset="0"/>
              </a:rPr>
              <a:t>idéia</a:t>
            </a:r>
            <a:r>
              <a:rPr lang="pt-BR" sz="32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>
              <a:lnSpc>
                <a:spcPct val="85000"/>
              </a:lnSpc>
              <a:defRPr/>
            </a:pPr>
            <a:endParaRPr lang="pt-BR" sz="24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3200" dirty="0">
                <a:latin typeface="Tahoma" pitchFamily="34" charset="0"/>
                <a:cs typeface="Tahoma" pitchFamily="34" charset="0"/>
              </a:rPr>
              <a:t>Relevância do Mercado.</a:t>
            </a:r>
          </a:p>
          <a:p>
            <a:pPr algn="just">
              <a:lnSpc>
                <a:spcPct val="85000"/>
              </a:lnSpc>
              <a:defRPr/>
            </a:pPr>
            <a:endParaRPr lang="pt-BR" sz="24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Tahoma" pitchFamily="34" charset="0"/>
                <a:cs typeface="Tahoma" pitchFamily="34" charset="0"/>
              </a:rPr>
              <a:t>Plano de Negócios.</a:t>
            </a:r>
          </a:p>
          <a:p>
            <a:pPr algn="just">
              <a:lnSpc>
                <a:spcPct val="85000"/>
              </a:lnSpc>
              <a:defRPr/>
            </a:pPr>
            <a:endParaRPr lang="pt-BR" sz="24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400" dirty="0">
                <a:latin typeface="Tahoma" pitchFamily="34" charset="0"/>
                <a:cs typeface="Tahoma" pitchFamily="34" charset="0"/>
              </a:rPr>
              <a:t>“</a:t>
            </a:r>
            <a:r>
              <a:rPr lang="pt-BR" sz="2400" dirty="0" err="1">
                <a:latin typeface="Tahoma" pitchFamily="34" charset="0"/>
                <a:cs typeface="Tahoma" pitchFamily="34" charset="0"/>
              </a:rPr>
              <a:t>Valuation</a:t>
            </a:r>
            <a:r>
              <a:rPr lang="pt-BR" sz="2400" dirty="0">
                <a:latin typeface="Tahoma" pitchFamily="34" charset="0"/>
                <a:cs typeface="Tahoma" pitchFamily="34" charset="0"/>
              </a:rPr>
              <a:t>”.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3038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5400" b="1" i="1" dirty="0">
                <a:solidFill>
                  <a:srgbClr val="16355A"/>
                </a:solidFill>
              </a:rPr>
              <a:t> Investidor </a:t>
            </a:r>
            <a:r>
              <a:rPr lang="pt-BR" sz="5400" b="1" i="1" dirty="0" smtClean="0">
                <a:solidFill>
                  <a:srgbClr val="16355A"/>
                </a:solidFill>
              </a:rPr>
              <a:t>Anjo </a:t>
            </a:r>
            <a:endParaRPr lang="pt-BR" sz="5400" dirty="0" smtClean="0"/>
          </a:p>
        </p:txBody>
      </p:sp>
      <p:pic>
        <p:nvPicPr>
          <p:cNvPr id="12290" name="Picture 2" descr="C:\Users\José Cesar\AppData\Local\Microsoft\Windows\Temporary Internet Files\Content.IE5\695T6GQ4\MC9004393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55" y="3933056"/>
            <a:ext cx="2424318" cy="242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headerImage campaign-icon" descr="http://gallery.mailchimp.com/dc288e5a6a54a83ccb54f2b13/images/Anjos_do_Brasil_LOGO_grande.1.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C:\Users\LG\timthumb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734888" y="-243408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b="1" i="1" dirty="0" smtClean="0">
                <a:solidFill>
                  <a:srgbClr val="16355A"/>
                </a:solidFill>
              </a:rPr>
              <a:t>                         Investidor Anjo</a:t>
            </a:r>
            <a:endParaRPr lang="pt-BR" sz="5400" dirty="0" smtClean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52936"/>
            <a:ext cx="2553517" cy="2649344"/>
          </a:xfrm>
        </p:spPr>
      </p:pic>
      <p:pic>
        <p:nvPicPr>
          <p:cNvPr id="26635" name="headerImage campaign-icon" descr="http://gallery.mailchimp.com/dc288e5a6a54a83ccb54f2b13/images/Anjos_do_Brasil_LOGO_grande.1.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2293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 descr="C:\Documents and Settings\user\Configurações locais\Temp\investidor anjo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484784"/>
            <a:ext cx="367240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LG\timthumb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-36512" y="4869160"/>
            <a:ext cx="6264696" cy="12957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000" dirty="0" smtClean="0">
                <a:latin typeface="Tahoma" pitchFamily="34" charset="0"/>
                <a:cs typeface="Tahoma" pitchFamily="34" charset="0"/>
              </a:rPr>
              <a:t>José Cesar </a:t>
            </a:r>
            <a:r>
              <a:rPr lang="pt-BR" sz="2000" dirty="0" err="1" smtClean="0">
                <a:latin typeface="Tahoma" pitchFamily="34" charset="0"/>
                <a:cs typeface="Tahoma" pitchFamily="34" charset="0"/>
              </a:rPr>
              <a:t>Guiotti</a:t>
            </a:r>
            <a:r>
              <a:rPr lang="pt-BR" sz="200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pt-BR" sz="2000" b="1" dirty="0" smtClean="0">
                <a:latin typeface="Tahoma" pitchFamily="34" charset="0"/>
                <a:cs typeface="Tahoma" pitchFamily="34" charset="0"/>
                <a:hlinkClick r:id="rId8"/>
              </a:rPr>
              <a:t>jcguiotti@asconrep.com.br</a:t>
            </a:r>
            <a:endParaRPr lang="pt-BR" sz="2000" b="1" dirty="0" smtClean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endParaRPr lang="pt-BR" sz="2000" dirty="0">
              <a:latin typeface="Tahoma" pitchFamily="34" charset="0"/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000" b="1" dirty="0" smtClean="0">
                <a:latin typeface="Tahoma" pitchFamily="34" charset="0"/>
                <a:cs typeface="Tahoma" pitchFamily="34" charset="0"/>
                <a:hlinkClick r:id="rId9"/>
              </a:rPr>
              <a:t>www.anjos</a:t>
            </a:r>
            <a:r>
              <a:rPr lang="pt-BR" sz="2000" b="1" dirty="0" smtClean="0">
                <a:latin typeface="Tahoma" pitchFamily="34" charset="0"/>
                <a:cs typeface="Tahoma" pitchFamily="34" charset="0"/>
                <a:hlinkClick r:id="rId9"/>
              </a:rPr>
              <a:t>dobrasil.net</a:t>
            </a:r>
            <a:endParaRPr lang="pt-BR" sz="2000" b="1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85000"/>
              </a:lnSpc>
              <a:defRPr/>
            </a:pPr>
            <a:endParaRPr lang="pt-BR" sz="1600" dirty="0" smtClean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85000"/>
              </a:lnSpc>
              <a:defRPr/>
            </a:pPr>
            <a:r>
              <a:rPr lang="pt-BR" sz="1600" dirty="0">
                <a:latin typeface="Tahoma" pitchFamily="34" charset="0"/>
                <a:cs typeface="Tahoma" pitchFamily="34" charset="0"/>
              </a:rPr>
              <a:t> </a:t>
            </a:r>
            <a:r>
              <a:rPr lang="pt-BR" sz="1600" dirty="0" smtClean="0">
                <a:latin typeface="Tahoma" pitchFamily="34" charset="0"/>
                <a:cs typeface="Tahoma" pitchFamily="34" charset="0"/>
              </a:rPr>
              <a:t>                                                          São Paulo, 09/09/2014</a:t>
            </a:r>
            <a:endParaRPr lang="pt-BR" sz="16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49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734888" y="-27384"/>
            <a:ext cx="8229600" cy="926976"/>
          </a:xfrm>
        </p:spPr>
        <p:txBody>
          <a:bodyPr>
            <a:normAutofit/>
          </a:bodyPr>
          <a:lstStyle/>
          <a:p>
            <a:pPr algn="r"/>
            <a:r>
              <a:rPr lang="pt-BR" sz="5400" b="1" i="1" dirty="0">
                <a:solidFill>
                  <a:srgbClr val="16355A"/>
                </a:solidFill>
              </a:rPr>
              <a:t> Investidor </a:t>
            </a:r>
            <a:r>
              <a:rPr lang="pt-BR" sz="5400" b="1" i="1" dirty="0" smtClean="0">
                <a:solidFill>
                  <a:srgbClr val="16355A"/>
                </a:solidFill>
              </a:rPr>
              <a:t>Anjo</a:t>
            </a:r>
            <a:endParaRPr lang="pt-BR" sz="5400" dirty="0" smtClean="0"/>
          </a:p>
        </p:txBody>
      </p:sp>
      <p:pic>
        <p:nvPicPr>
          <p:cNvPr id="26635" name="headerImage campaign-icon" descr="http://gallery.mailchimp.com/dc288e5a6a54a83ccb54f2b13/images/Anjos_do_Brasil_LOGO_grande.1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2293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4006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4500" b="1" dirty="0" smtClean="0"/>
              <a:t>Oportunidade de investimento. Deve aplicar no máximo 10% do portfolio.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4500" b="1" dirty="0" smtClean="0"/>
              <a:t>Incentivo: no mundo já existe há muito tempo. Vale do Silício, Chile e Anjos do Brasil.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4500" b="1" dirty="0" smtClean="0"/>
              <a:t>Investimento Anjo: importante na cadeia do empreendedorismo.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4500" b="1" dirty="0" smtClean="0"/>
              <a:t>Três capitais.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4500" b="1" dirty="0" smtClean="0"/>
              <a:t>Participação em decisões estratégicas.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4500" b="1" dirty="0" smtClean="0"/>
              <a:t>Retorno  com a valorização da empresa.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4500" b="1" dirty="0" err="1" smtClean="0"/>
              <a:t>Modus</a:t>
            </a:r>
            <a:r>
              <a:rPr lang="pt-BR" sz="4500" b="1" dirty="0" smtClean="0"/>
              <a:t> </a:t>
            </a:r>
            <a:r>
              <a:rPr lang="pt-BR" sz="4500" b="1" dirty="0" err="1" smtClean="0"/>
              <a:t>operandi</a:t>
            </a:r>
            <a:r>
              <a:rPr lang="pt-BR" sz="4500" b="1" dirty="0" smtClean="0"/>
              <a:t> no 1º investimento.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4500" b="1" dirty="0" smtClean="0"/>
              <a:t>Investidor </a:t>
            </a:r>
            <a:r>
              <a:rPr lang="pt-BR" sz="4500" b="1" dirty="0" err="1" smtClean="0"/>
              <a:t>Lider</a:t>
            </a:r>
            <a:r>
              <a:rPr lang="pt-BR" sz="4500" b="1" dirty="0" smtClean="0"/>
              <a:t>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pt-BR" sz="4500" b="1" dirty="0" smtClean="0"/>
              <a:t>Proteção legal para pessoa física.</a:t>
            </a:r>
          </a:p>
          <a:p>
            <a:pPr>
              <a:buFont typeface="Wingdings" pitchFamily="2" charset="2"/>
              <a:buChar char="Ø"/>
            </a:pPr>
            <a:endParaRPr lang="pt-BR" sz="3300" b="1" dirty="0" smtClean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9" name="Picture 2" descr="MC9003835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4797152"/>
            <a:ext cx="1251875" cy="129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 descr="C:\Documents and Settings\user\Configurações locais\Temp\investidor anjo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861048"/>
            <a:ext cx="1440160" cy="122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LG\timthumb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3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590872" y="-171400"/>
            <a:ext cx="8229600" cy="1115616"/>
          </a:xfrm>
        </p:spPr>
        <p:txBody>
          <a:bodyPr>
            <a:normAutofit/>
          </a:bodyPr>
          <a:lstStyle/>
          <a:p>
            <a:pPr algn="r"/>
            <a:r>
              <a:rPr lang="pt-BR" sz="5400" b="1" i="1" dirty="0">
                <a:solidFill>
                  <a:srgbClr val="16355A"/>
                </a:solidFill>
              </a:rPr>
              <a:t> Investidor </a:t>
            </a:r>
            <a:r>
              <a:rPr lang="pt-BR" sz="5400" b="1" i="1" dirty="0" smtClean="0">
                <a:solidFill>
                  <a:srgbClr val="16355A"/>
                </a:solidFill>
              </a:rPr>
              <a:t>Anjo</a:t>
            </a:r>
            <a:endParaRPr lang="pt-BR" sz="5400" dirty="0" smtClean="0"/>
          </a:p>
        </p:txBody>
      </p:sp>
      <p:pic>
        <p:nvPicPr>
          <p:cNvPr id="26635" name="headerImage campaign-icon" descr="http://gallery.mailchimp.com/dc288e5a6a54a83ccb54f2b13/images/Anjos_do_Brasil_LOGO_grande.1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2293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12568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  <a:cs typeface="Tahoma" pitchFamily="34" charset="0"/>
              </a:rPr>
              <a:t>Investimento-Anjo </a:t>
            </a:r>
            <a:r>
              <a:rPr lang="pt-BR" sz="2800" b="1" dirty="0" smtClean="0">
                <a:cs typeface="Tahoma" pitchFamily="34" charset="0"/>
              </a:rPr>
              <a:t>é originário dos EUA, onde é conhecido como </a:t>
            </a:r>
            <a:r>
              <a:rPr lang="pt-BR" sz="2800" b="1" i="1" dirty="0" smtClean="0">
                <a:cs typeface="Tahoma" pitchFamily="34" charset="0"/>
              </a:rPr>
              <a:t>Angel Investor  </a:t>
            </a:r>
            <a:r>
              <a:rPr lang="pt-BR" sz="2800" b="1" dirty="0" smtClean="0">
                <a:cs typeface="Tahoma" pitchFamily="34" charset="0"/>
              </a:rPr>
              <a:t>ou</a:t>
            </a:r>
            <a:r>
              <a:rPr lang="pt-BR" sz="2800" b="1" i="1" dirty="0" smtClean="0">
                <a:cs typeface="Tahoma" pitchFamily="34" charset="0"/>
              </a:rPr>
              <a:t> Business Angel</a:t>
            </a:r>
            <a:r>
              <a:rPr lang="pt-BR" sz="2800" b="1" dirty="0" smtClean="0">
                <a:cs typeface="Tahoma" pitchFamily="34" charset="0"/>
              </a:rPr>
              <a:t> :</a:t>
            </a:r>
          </a:p>
          <a:p>
            <a:pPr marL="0" indent="0">
              <a:buNone/>
            </a:pPr>
            <a:r>
              <a:rPr lang="pt-BR" sz="2400" dirty="0">
                <a:latin typeface="Tahoma" pitchFamily="34" charset="0"/>
                <a:cs typeface="Tahoma" pitchFamily="34" charset="0"/>
              </a:rPr>
              <a:t/>
            </a:r>
            <a:br>
              <a:rPr lang="pt-BR" sz="2400" dirty="0">
                <a:latin typeface="Tahoma" pitchFamily="34" charset="0"/>
                <a:cs typeface="Tahoma" pitchFamily="34" charset="0"/>
              </a:rPr>
            </a:br>
            <a:r>
              <a:rPr lang="pt-BR" sz="2800" b="1" u="sng" dirty="0" smtClean="0">
                <a:cs typeface="Tahoma" pitchFamily="34" charset="0"/>
              </a:rPr>
              <a:t>Pessoa física</a:t>
            </a:r>
            <a:r>
              <a:rPr lang="pt-BR" sz="2400" dirty="0" smtClean="0">
                <a:cs typeface="Tahoma" pitchFamily="34" charset="0"/>
              </a:rPr>
              <a:t>.</a:t>
            </a:r>
          </a:p>
          <a:p>
            <a:r>
              <a:rPr lang="pt-BR" sz="2400" dirty="0" smtClean="0">
                <a:cs typeface="Tahoma" pitchFamily="34" charset="0"/>
              </a:rPr>
              <a:t>Investe em empresas nascentes (</a:t>
            </a:r>
            <a:r>
              <a:rPr lang="pt-BR" sz="2400" i="1" dirty="0" smtClean="0">
                <a:cs typeface="Tahoma" pitchFamily="34" charset="0"/>
              </a:rPr>
              <a:t>startups</a:t>
            </a:r>
            <a:r>
              <a:rPr lang="pt-BR" sz="2400" dirty="0" smtClean="0">
                <a:cs typeface="Tahoma" pitchFamily="34" charset="0"/>
              </a:rPr>
              <a:t>),           		exclusivamente para aporte na empresa.</a:t>
            </a:r>
          </a:p>
          <a:p>
            <a:r>
              <a:rPr lang="pt-BR" sz="2400" dirty="0" smtClean="0">
                <a:cs typeface="Tahoma" pitchFamily="34" charset="0"/>
              </a:rPr>
              <a:t>Tem normalmente uma participação minoritária no negócio.</a:t>
            </a:r>
          </a:p>
          <a:p>
            <a:r>
              <a:rPr lang="pt-BR" sz="2400" dirty="0" smtClean="0">
                <a:cs typeface="Tahoma" pitchFamily="34" charset="0"/>
              </a:rPr>
              <a:t>Não tem posição executiva na empresa, mas </a:t>
            </a:r>
            <a:r>
              <a:rPr lang="pt-BR" sz="2400" dirty="0" err="1" smtClean="0">
                <a:cs typeface="Tahoma" pitchFamily="34" charset="0"/>
              </a:rPr>
              <a:t>apóia</a:t>
            </a:r>
            <a:r>
              <a:rPr lang="pt-BR" sz="2400" dirty="0" smtClean="0">
                <a:cs typeface="Tahoma" pitchFamily="34" charset="0"/>
              </a:rPr>
              <a:t> o empreendedor com seu conhecimento, experiência e relacionamento, além dos recursos financeiros.</a:t>
            </a: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9" name="Picture 3" descr="C:\Users\LG\timthumb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http://www.imagenesgratuitas.info/content/images/th_1313692880_74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68" y="2183705"/>
            <a:ext cx="2267744" cy="1605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7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590872" y="-171400"/>
            <a:ext cx="8229600" cy="1115616"/>
          </a:xfrm>
        </p:spPr>
        <p:txBody>
          <a:bodyPr>
            <a:normAutofit/>
          </a:bodyPr>
          <a:lstStyle/>
          <a:p>
            <a:pPr algn="r"/>
            <a:r>
              <a:rPr lang="pt-BR" sz="5400" b="1" i="1" dirty="0">
                <a:solidFill>
                  <a:srgbClr val="16355A"/>
                </a:solidFill>
              </a:rPr>
              <a:t> Investidor </a:t>
            </a:r>
            <a:r>
              <a:rPr lang="pt-BR" sz="5400" b="1" i="1" dirty="0" smtClean="0">
                <a:solidFill>
                  <a:srgbClr val="16355A"/>
                </a:solidFill>
              </a:rPr>
              <a:t>Anjo</a:t>
            </a:r>
            <a:endParaRPr lang="pt-BR" sz="5400" dirty="0" smtClean="0"/>
          </a:p>
        </p:txBody>
      </p:sp>
      <p:pic>
        <p:nvPicPr>
          <p:cNvPr id="26635" name="headerImage campaign-icon" descr="http://gallery.mailchimp.com/dc288e5a6a54a83ccb54f2b13/images/Anjos_do_Brasil_LOGO_grande.1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2293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12568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400" dirty="0" smtClean="0">
                <a:solidFill>
                  <a:srgbClr val="C00000"/>
                </a:solidFill>
                <a:cs typeface="Tahoma" pitchFamily="34" charset="0"/>
              </a:rPr>
              <a:t>Investidores-anjo</a:t>
            </a:r>
            <a:r>
              <a:rPr lang="pt-BR" sz="2400" b="1" dirty="0" smtClean="0">
                <a:cs typeface="Tahoma" pitchFamily="34" charset="0"/>
              </a:rPr>
              <a:t> </a:t>
            </a:r>
            <a:r>
              <a:rPr lang="pt-BR" sz="2400" i="1" dirty="0" smtClean="0">
                <a:cs typeface="Tahoma" pitchFamily="34" charset="0"/>
              </a:rPr>
              <a:t>são executivos ou </a:t>
            </a:r>
            <a:r>
              <a:rPr lang="pt-BR" sz="2400" i="1" dirty="0" err="1" smtClean="0">
                <a:cs typeface="Tahoma" pitchFamily="34" charset="0"/>
              </a:rPr>
              <a:t>ex-executivos</a:t>
            </a:r>
            <a:r>
              <a:rPr lang="pt-BR" sz="2400" i="1" dirty="0" smtClean="0">
                <a:cs typeface="Tahoma" pitchFamily="34" charset="0"/>
              </a:rPr>
              <a:t> </a:t>
            </a:r>
            <a:r>
              <a:rPr lang="pt-BR" sz="2400" dirty="0" smtClean="0">
                <a:cs typeface="Tahoma" pitchFamily="34" charset="0"/>
              </a:rPr>
              <a:t>de empresas, com vasta experiência, </a:t>
            </a: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endParaRPr lang="pt-BR" sz="2400" dirty="0" smtClean="0"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400" dirty="0" smtClean="0">
                <a:cs typeface="Tahoma" pitchFamily="34" charset="0"/>
              </a:rPr>
              <a:t>e</a:t>
            </a:r>
          </a:p>
          <a:p>
            <a:pPr marL="342900" indent="-342900" algn="just">
              <a:lnSpc>
                <a:spcPct val="85000"/>
              </a:lnSpc>
              <a:defRPr/>
            </a:pPr>
            <a:endParaRPr lang="pt-BR" sz="2400" dirty="0" smtClean="0">
              <a:cs typeface="Tahoma" pitchFamily="34" charset="0"/>
            </a:endParaRP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400" i="1" dirty="0" smtClean="0">
                <a:cs typeface="Tahoma" pitchFamily="34" charset="0"/>
              </a:rPr>
              <a:t>Empreendedores bem sucedidos </a:t>
            </a:r>
            <a:r>
              <a:rPr lang="pt-BR" sz="2400" dirty="0" smtClean="0">
                <a:cs typeface="Tahoma" pitchFamily="34" charset="0"/>
              </a:rPr>
              <a:t>que “venderam” seus negócios e agora buscam novas empresas startups para transmitir sua experiência e vivência; </a:t>
            </a: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endParaRPr lang="pt-BR" sz="2400" dirty="0" smtClean="0">
              <a:cs typeface="Tahoma" pitchFamily="34" charset="0"/>
            </a:endParaRPr>
          </a:p>
          <a:p>
            <a:pPr marL="0" indent="0" algn="just">
              <a:lnSpc>
                <a:spcPct val="85000"/>
              </a:lnSpc>
              <a:buNone/>
              <a:defRPr/>
            </a:pPr>
            <a:r>
              <a:rPr lang="pt-BR" sz="2400" dirty="0" smtClean="0">
                <a:cs typeface="Tahoma" pitchFamily="34" charset="0"/>
              </a:rPr>
              <a:t>São pessoas com uma rede de relacionamento que poderá ajudar sobremaneira a nova empresa.</a:t>
            </a:r>
          </a:p>
          <a:p>
            <a:pPr>
              <a:buFont typeface="Wingdings" pitchFamily="2" charset="2"/>
              <a:buChar char="Ø"/>
            </a:pPr>
            <a:endParaRPr lang="pt-BR" sz="2400" dirty="0" smtClean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9" name="Picture 3" descr="C:\Users\LG\timthumb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http://www.imagenesgratuitas.info/content/images/th_1294257774_8308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83" y="1628800"/>
            <a:ext cx="2140073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http://www.imagenesgratuitas.info/content/images/th_1286666912_917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29200"/>
            <a:ext cx="1831329" cy="1368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7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37592" y="954360"/>
            <a:ext cx="8763000" cy="571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70000"/>
              </a:spcAft>
              <a:buNone/>
            </a:pPr>
            <a:r>
              <a:rPr lang="pt-BR" sz="2800" b="1" dirty="0" smtClean="0">
                <a:solidFill>
                  <a:srgbClr val="FFC000"/>
                </a:solidFill>
              </a:rPr>
              <a:t>Importante na cadeia do empreendedorismo</a:t>
            </a:r>
          </a:p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ct val="70000"/>
              </a:spcAft>
              <a:buFont typeface="Wingdings" pitchFamily="2" charset="2"/>
              <a:buNone/>
            </a:pPr>
            <a:r>
              <a:rPr lang="pt-BR" sz="2000" b="1" dirty="0" smtClean="0">
                <a:latin typeface="Arial" charset="0"/>
              </a:rPr>
              <a:t>                                                       </a:t>
            </a:r>
            <a:endParaRPr lang="pt-BR" sz="1600" dirty="0">
              <a:latin typeface="Arial" charset="0"/>
            </a:endParaRPr>
          </a:p>
        </p:txBody>
      </p:sp>
      <p:grpSp>
        <p:nvGrpSpPr>
          <p:cNvPr id="322564" name="Group 4"/>
          <p:cNvGrpSpPr>
            <a:grpSpLocks/>
          </p:cNvGrpSpPr>
          <p:nvPr/>
        </p:nvGrpSpPr>
        <p:grpSpPr bwMode="auto">
          <a:xfrm>
            <a:off x="967979" y="1695450"/>
            <a:ext cx="147637" cy="3395663"/>
            <a:chOff x="1067" y="1068"/>
            <a:chExt cx="93" cy="2139"/>
          </a:xfrm>
        </p:grpSpPr>
        <p:sp>
          <p:nvSpPr>
            <p:cNvPr id="322565" name="Line 5"/>
            <p:cNvSpPr>
              <a:spLocks noChangeShapeType="1"/>
            </p:cNvSpPr>
            <p:nvPr/>
          </p:nvSpPr>
          <p:spPr bwMode="auto">
            <a:xfrm>
              <a:off x="1113" y="1158"/>
              <a:ext cx="1" cy="204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66" name="Freeform 6"/>
            <p:cNvSpPr>
              <a:spLocks/>
            </p:cNvSpPr>
            <p:nvPr/>
          </p:nvSpPr>
          <p:spPr bwMode="auto">
            <a:xfrm>
              <a:off x="1067" y="1068"/>
              <a:ext cx="93" cy="93"/>
            </a:xfrm>
            <a:custGeom>
              <a:avLst/>
              <a:gdLst>
                <a:gd name="T0" fmla="*/ 186 w 186"/>
                <a:gd name="T1" fmla="*/ 187 h 187"/>
                <a:gd name="T2" fmla="*/ 92 w 186"/>
                <a:gd name="T3" fmla="*/ 0 h 187"/>
                <a:gd name="T4" fmla="*/ 0 w 186"/>
                <a:gd name="T5" fmla="*/ 187 h 187"/>
                <a:gd name="T6" fmla="*/ 186 w 186"/>
                <a:gd name="T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87">
                  <a:moveTo>
                    <a:pt x="186" y="187"/>
                  </a:moveTo>
                  <a:lnTo>
                    <a:pt x="92" y="0"/>
                  </a:lnTo>
                  <a:lnTo>
                    <a:pt x="0" y="187"/>
                  </a:lnTo>
                  <a:lnTo>
                    <a:pt x="186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22567" name="Group 7"/>
          <p:cNvGrpSpPr>
            <a:grpSpLocks/>
          </p:cNvGrpSpPr>
          <p:nvPr/>
        </p:nvGrpSpPr>
        <p:grpSpPr bwMode="auto">
          <a:xfrm>
            <a:off x="1044345" y="5018088"/>
            <a:ext cx="5903919" cy="147637"/>
            <a:chOff x="1113" y="3161"/>
            <a:chExt cx="3719" cy="93"/>
          </a:xfrm>
        </p:grpSpPr>
        <p:sp>
          <p:nvSpPr>
            <p:cNvPr id="322568" name="Line 8"/>
            <p:cNvSpPr>
              <a:spLocks noChangeShapeType="1"/>
            </p:cNvSpPr>
            <p:nvPr/>
          </p:nvSpPr>
          <p:spPr bwMode="auto">
            <a:xfrm>
              <a:off x="1113" y="3202"/>
              <a:ext cx="3672" cy="11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69" name="Freeform 9"/>
            <p:cNvSpPr>
              <a:spLocks/>
            </p:cNvSpPr>
            <p:nvPr/>
          </p:nvSpPr>
          <p:spPr bwMode="auto">
            <a:xfrm>
              <a:off x="4739" y="3161"/>
              <a:ext cx="93" cy="93"/>
            </a:xfrm>
            <a:custGeom>
              <a:avLst/>
              <a:gdLst>
                <a:gd name="T0" fmla="*/ 0 w 186"/>
                <a:gd name="T1" fmla="*/ 186 h 186"/>
                <a:gd name="T2" fmla="*/ 186 w 186"/>
                <a:gd name="T3" fmla="*/ 92 h 186"/>
                <a:gd name="T4" fmla="*/ 0 w 186"/>
                <a:gd name="T5" fmla="*/ 0 h 186"/>
                <a:gd name="T6" fmla="*/ 0 w 186"/>
                <a:gd name="T7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86">
                  <a:moveTo>
                    <a:pt x="0" y="186"/>
                  </a:moveTo>
                  <a:lnTo>
                    <a:pt x="186" y="92"/>
                  </a:lnTo>
                  <a:lnTo>
                    <a:pt x="0" y="0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22570" name="Rectangle 10"/>
          <p:cNvSpPr>
            <a:spLocks noChangeArrowheads="1"/>
          </p:cNvSpPr>
          <p:nvPr/>
        </p:nvSpPr>
        <p:spPr bwMode="auto">
          <a:xfrm>
            <a:off x="1804988" y="1562100"/>
            <a:ext cx="2436812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571" name="Rectangle 11"/>
          <p:cNvSpPr>
            <a:spLocks noChangeArrowheads="1"/>
          </p:cNvSpPr>
          <p:nvPr/>
        </p:nvSpPr>
        <p:spPr bwMode="auto">
          <a:xfrm>
            <a:off x="1152261" y="1581150"/>
            <a:ext cx="20515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FFFFFF"/>
                </a:solidFill>
                <a:latin typeface="Arial" charset="0"/>
              </a:rPr>
              <a:t>Valorização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 da </a:t>
            </a:r>
            <a:r>
              <a:rPr lang="en-US" sz="1400" b="1" dirty="0" err="1" smtClean="0">
                <a:solidFill>
                  <a:srgbClr val="FFFFFF"/>
                </a:solidFill>
                <a:latin typeface="Arial" charset="0"/>
              </a:rPr>
              <a:t>Empresa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  <p:sp>
        <p:nvSpPr>
          <p:cNvPr id="322572" name="Rectangle 12"/>
          <p:cNvSpPr>
            <a:spLocks noChangeArrowheads="1"/>
          </p:cNvSpPr>
          <p:nvPr/>
        </p:nvSpPr>
        <p:spPr bwMode="auto">
          <a:xfrm>
            <a:off x="6638925" y="4976813"/>
            <a:ext cx="76993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573" name="Rectangle 13"/>
          <p:cNvSpPr>
            <a:spLocks noChangeArrowheads="1"/>
          </p:cNvSpPr>
          <p:nvPr/>
        </p:nvSpPr>
        <p:spPr bwMode="auto">
          <a:xfrm>
            <a:off x="7022974" y="4995863"/>
            <a:ext cx="573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</a:rPr>
              <a:t>Tempo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  <p:grpSp>
        <p:nvGrpSpPr>
          <p:cNvPr id="322574" name="Group 14"/>
          <p:cNvGrpSpPr>
            <a:grpSpLocks/>
          </p:cNvGrpSpPr>
          <p:nvPr/>
        </p:nvGrpSpPr>
        <p:grpSpPr bwMode="auto">
          <a:xfrm>
            <a:off x="6872634" y="1724025"/>
            <a:ext cx="147638" cy="3321050"/>
            <a:chOff x="4130" y="1086"/>
            <a:chExt cx="93" cy="2092"/>
          </a:xfrm>
        </p:grpSpPr>
        <p:sp>
          <p:nvSpPr>
            <p:cNvPr id="322575" name="Rectangle 15"/>
            <p:cNvSpPr>
              <a:spLocks noChangeArrowheads="1"/>
            </p:cNvSpPr>
            <p:nvPr/>
          </p:nvSpPr>
          <p:spPr bwMode="auto">
            <a:xfrm>
              <a:off x="4168" y="1086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76" name="Rectangle 16"/>
            <p:cNvSpPr>
              <a:spLocks noChangeArrowheads="1"/>
            </p:cNvSpPr>
            <p:nvPr/>
          </p:nvSpPr>
          <p:spPr bwMode="auto">
            <a:xfrm>
              <a:off x="4168" y="1123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77" name="Rectangle 17"/>
            <p:cNvSpPr>
              <a:spLocks noChangeArrowheads="1"/>
            </p:cNvSpPr>
            <p:nvPr/>
          </p:nvSpPr>
          <p:spPr bwMode="auto">
            <a:xfrm>
              <a:off x="4168" y="1159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78" name="Rectangle 18"/>
            <p:cNvSpPr>
              <a:spLocks noChangeArrowheads="1"/>
            </p:cNvSpPr>
            <p:nvPr/>
          </p:nvSpPr>
          <p:spPr bwMode="auto">
            <a:xfrm>
              <a:off x="4168" y="1196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79" name="Rectangle 19"/>
            <p:cNvSpPr>
              <a:spLocks noChangeArrowheads="1"/>
            </p:cNvSpPr>
            <p:nvPr/>
          </p:nvSpPr>
          <p:spPr bwMode="auto">
            <a:xfrm>
              <a:off x="4168" y="1232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80" name="Rectangle 20"/>
            <p:cNvSpPr>
              <a:spLocks noChangeArrowheads="1"/>
            </p:cNvSpPr>
            <p:nvPr/>
          </p:nvSpPr>
          <p:spPr bwMode="auto">
            <a:xfrm>
              <a:off x="4168" y="1269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81" name="Rectangle 21"/>
            <p:cNvSpPr>
              <a:spLocks noChangeArrowheads="1"/>
            </p:cNvSpPr>
            <p:nvPr/>
          </p:nvSpPr>
          <p:spPr bwMode="auto">
            <a:xfrm>
              <a:off x="4168" y="1305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82" name="Rectangle 22"/>
            <p:cNvSpPr>
              <a:spLocks noChangeArrowheads="1"/>
            </p:cNvSpPr>
            <p:nvPr/>
          </p:nvSpPr>
          <p:spPr bwMode="auto">
            <a:xfrm>
              <a:off x="4168" y="1342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83" name="Rectangle 23"/>
            <p:cNvSpPr>
              <a:spLocks noChangeArrowheads="1"/>
            </p:cNvSpPr>
            <p:nvPr/>
          </p:nvSpPr>
          <p:spPr bwMode="auto">
            <a:xfrm>
              <a:off x="4168" y="1378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84" name="Rectangle 24"/>
            <p:cNvSpPr>
              <a:spLocks noChangeArrowheads="1"/>
            </p:cNvSpPr>
            <p:nvPr/>
          </p:nvSpPr>
          <p:spPr bwMode="auto">
            <a:xfrm>
              <a:off x="4168" y="1415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85" name="Rectangle 25"/>
            <p:cNvSpPr>
              <a:spLocks noChangeArrowheads="1"/>
            </p:cNvSpPr>
            <p:nvPr/>
          </p:nvSpPr>
          <p:spPr bwMode="auto">
            <a:xfrm>
              <a:off x="4168" y="1451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86" name="Rectangle 26"/>
            <p:cNvSpPr>
              <a:spLocks noChangeArrowheads="1"/>
            </p:cNvSpPr>
            <p:nvPr/>
          </p:nvSpPr>
          <p:spPr bwMode="auto">
            <a:xfrm>
              <a:off x="4168" y="1488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87" name="Rectangle 27"/>
            <p:cNvSpPr>
              <a:spLocks noChangeArrowheads="1"/>
            </p:cNvSpPr>
            <p:nvPr/>
          </p:nvSpPr>
          <p:spPr bwMode="auto">
            <a:xfrm>
              <a:off x="4168" y="1524"/>
              <a:ext cx="18" cy="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88" name="Rectangle 28"/>
            <p:cNvSpPr>
              <a:spLocks noChangeArrowheads="1"/>
            </p:cNvSpPr>
            <p:nvPr/>
          </p:nvSpPr>
          <p:spPr bwMode="auto">
            <a:xfrm>
              <a:off x="4168" y="1561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89" name="Rectangle 29"/>
            <p:cNvSpPr>
              <a:spLocks noChangeArrowheads="1"/>
            </p:cNvSpPr>
            <p:nvPr/>
          </p:nvSpPr>
          <p:spPr bwMode="auto">
            <a:xfrm>
              <a:off x="4168" y="1597"/>
              <a:ext cx="18" cy="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90" name="Rectangle 30"/>
            <p:cNvSpPr>
              <a:spLocks noChangeArrowheads="1"/>
            </p:cNvSpPr>
            <p:nvPr/>
          </p:nvSpPr>
          <p:spPr bwMode="auto">
            <a:xfrm>
              <a:off x="4168" y="1634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91" name="Rectangle 31"/>
            <p:cNvSpPr>
              <a:spLocks noChangeArrowheads="1"/>
            </p:cNvSpPr>
            <p:nvPr/>
          </p:nvSpPr>
          <p:spPr bwMode="auto">
            <a:xfrm>
              <a:off x="4168" y="1670"/>
              <a:ext cx="18" cy="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92" name="Rectangle 32"/>
            <p:cNvSpPr>
              <a:spLocks noChangeArrowheads="1"/>
            </p:cNvSpPr>
            <p:nvPr/>
          </p:nvSpPr>
          <p:spPr bwMode="auto">
            <a:xfrm>
              <a:off x="4168" y="1707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93" name="Rectangle 33"/>
            <p:cNvSpPr>
              <a:spLocks noChangeArrowheads="1"/>
            </p:cNvSpPr>
            <p:nvPr/>
          </p:nvSpPr>
          <p:spPr bwMode="auto">
            <a:xfrm>
              <a:off x="4168" y="1743"/>
              <a:ext cx="18" cy="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94" name="Rectangle 34"/>
            <p:cNvSpPr>
              <a:spLocks noChangeArrowheads="1"/>
            </p:cNvSpPr>
            <p:nvPr/>
          </p:nvSpPr>
          <p:spPr bwMode="auto">
            <a:xfrm>
              <a:off x="4168" y="1780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95" name="Rectangle 35"/>
            <p:cNvSpPr>
              <a:spLocks noChangeArrowheads="1"/>
            </p:cNvSpPr>
            <p:nvPr/>
          </p:nvSpPr>
          <p:spPr bwMode="auto">
            <a:xfrm>
              <a:off x="4168" y="1816"/>
              <a:ext cx="18" cy="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96" name="Rectangle 36"/>
            <p:cNvSpPr>
              <a:spLocks noChangeArrowheads="1"/>
            </p:cNvSpPr>
            <p:nvPr/>
          </p:nvSpPr>
          <p:spPr bwMode="auto">
            <a:xfrm>
              <a:off x="4168" y="1853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97" name="Rectangle 37"/>
            <p:cNvSpPr>
              <a:spLocks noChangeArrowheads="1"/>
            </p:cNvSpPr>
            <p:nvPr/>
          </p:nvSpPr>
          <p:spPr bwMode="auto">
            <a:xfrm>
              <a:off x="4168" y="1889"/>
              <a:ext cx="18" cy="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98" name="Rectangle 38"/>
            <p:cNvSpPr>
              <a:spLocks noChangeArrowheads="1"/>
            </p:cNvSpPr>
            <p:nvPr/>
          </p:nvSpPr>
          <p:spPr bwMode="auto">
            <a:xfrm>
              <a:off x="4168" y="1926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599" name="Rectangle 39"/>
            <p:cNvSpPr>
              <a:spLocks noChangeArrowheads="1"/>
            </p:cNvSpPr>
            <p:nvPr/>
          </p:nvSpPr>
          <p:spPr bwMode="auto">
            <a:xfrm>
              <a:off x="4168" y="1962"/>
              <a:ext cx="18" cy="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00" name="Rectangle 40"/>
            <p:cNvSpPr>
              <a:spLocks noChangeArrowheads="1"/>
            </p:cNvSpPr>
            <p:nvPr/>
          </p:nvSpPr>
          <p:spPr bwMode="auto">
            <a:xfrm>
              <a:off x="4168" y="1999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01" name="Rectangle 41"/>
            <p:cNvSpPr>
              <a:spLocks noChangeArrowheads="1"/>
            </p:cNvSpPr>
            <p:nvPr/>
          </p:nvSpPr>
          <p:spPr bwMode="auto">
            <a:xfrm>
              <a:off x="4168" y="2036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02" name="Rectangle 42"/>
            <p:cNvSpPr>
              <a:spLocks noChangeArrowheads="1"/>
            </p:cNvSpPr>
            <p:nvPr/>
          </p:nvSpPr>
          <p:spPr bwMode="auto">
            <a:xfrm>
              <a:off x="4168" y="2072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03" name="Rectangle 43"/>
            <p:cNvSpPr>
              <a:spLocks noChangeArrowheads="1"/>
            </p:cNvSpPr>
            <p:nvPr/>
          </p:nvSpPr>
          <p:spPr bwMode="auto">
            <a:xfrm>
              <a:off x="4168" y="2109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04" name="Rectangle 44"/>
            <p:cNvSpPr>
              <a:spLocks noChangeArrowheads="1"/>
            </p:cNvSpPr>
            <p:nvPr/>
          </p:nvSpPr>
          <p:spPr bwMode="auto">
            <a:xfrm>
              <a:off x="4168" y="2145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05" name="Rectangle 45"/>
            <p:cNvSpPr>
              <a:spLocks noChangeArrowheads="1"/>
            </p:cNvSpPr>
            <p:nvPr/>
          </p:nvSpPr>
          <p:spPr bwMode="auto">
            <a:xfrm>
              <a:off x="4168" y="2182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06" name="Rectangle 46"/>
            <p:cNvSpPr>
              <a:spLocks noChangeArrowheads="1"/>
            </p:cNvSpPr>
            <p:nvPr/>
          </p:nvSpPr>
          <p:spPr bwMode="auto">
            <a:xfrm>
              <a:off x="4168" y="2218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07" name="Rectangle 47"/>
            <p:cNvSpPr>
              <a:spLocks noChangeArrowheads="1"/>
            </p:cNvSpPr>
            <p:nvPr/>
          </p:nvSpPr>
          <p:spPr bwMode="auto">
            <a:xfrm>
              <a:off x="4168" y="2255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08" name="Rectangle 48"/>
            <p:cNvSpPr>
              <a:spLocks noChangeArrowheads="1"/>
            </p:cNvSpPr>
            <p:nvPr/>
          </p:nvSpPr>
          <p:spPr bwMode="auto">
            <a:xfrm>
              <a:off x="4168" y="2291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09" name="Rectangle 49"/>
            <p:cNvSpPr>
              <a:spLocks noChangeArrowheads="1"/>
            </p:cNvSpPr>
            <p:nvPr/>
          </p:nvSpPr>
          <p:spPr bwMode="auto">
            <a:xfrm>
              <a:off x="4168" y="2328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10" name="Rectangle 50"/>
            <p:cNvSpPr>
              <a:spLocks noChangeArrowheads="1"/>
            </p:cNvSpPr>
            <p:nvPr/>
          </p:nvSpPr>
          <p:spPr bwMode="auto">
            <a:xfrm>
              <a:off x="4168" y="2364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11" name="Rectangle 51"/>
            <p:cNvSpPr>
              <a:spLocks noChangeArrowheads="1"/>
            </p:cNvSpPr>
            <p:nvPr/>
          </p:nvSpPr>
          <p:spPr bwMode="auto">
            <a:xfrm>
              <a:off x="4168" y="2401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12" name="Rectangle 52"/>
            <p:cNvSpPr>
              <a:spLocks noChangeArrowheads="1"/>
            </p:cNvSpPr>
            <p:nvPr/>
          </p:nvSpPr>
          <p:spPr bwMode="auto">
            <a:xfrm>
              <a:off x="4168" y="2437"/>
              <a:ext cx="18" cy="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13" name="Rectangle 53"/>
            <p:cNvSpPr>
              <a:spLocks noChangeArrowheads="1"/>
            </p:cNvSpPr>
            <p:nvPr/>
          </p:nvSpPr>
          <p:spPr bwMode="auto">
            <a:xfrm>
              <a:off x="4168" y="2474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14" name="Rectangle 54"/>
            <p:cNvSpPr>
              <a:spLocks noChangeArrowheads="1"/>
            </p:cNvSpPr>
            <p:nvPr/>
          </p:nvSpPr>
          <p:spPr bwMode="auto">
            <a:xfrm>
              <a:off x="4168" y="2510"/>
              <a:ext cx="18" cy="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15" name="Rectangle 55"/>
            <p:cNvSpPr>
              <a:spLocks noChangeArrowheads="1"/>
            </p:cNvSpPr>
            <p:nvPr/>
          </p:nvSpPr>
          <p:spPr bwMode="auto">
            <a:xfrm>
              <a:off x="4168" y="2547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16" name="Rectangle 56"/>
            <p:cNvSpPr>
              <a:spLocks noChangeArrowheads="1"/>
            </p:cNvSpPr>
            <p:nvPr/>
          </p:nvSpPr>
          <p:spPr bwMode="auto">
            <a:xfrm>
              <a:off x="4168" y="2583"/>
              <a:ext cx="18" cy="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17" name="Rectangle 57"/>
            <p:cNvSpPr>
              <a:spLocks noChangeArrowheads="1"/>
            </p:cNvSpPr>
            <p:nvPr/>
          </p:nvSpPr>
          <p:spPr bwMode="auto">
            <a:xfrm>
              <a:off x="4168" y="2620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18" name="Rectangle 58"/>
            <p:cNvSpPr>
              <a:spLocks noChangeArrowheads="1"/>
            </p:cNvSpPr>
            <p:nvPr/>
          </p:nvSpPr>
          <p:spPr bwMode="auto">
            <a:xfrm>
              <a:off x="4168" y="2656"/>
              <a:ext cx="18" cy="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19" name="Rectangle 59"/>
            <p:cNvSpPr>
              <a:spLocks noChangeArrowheads="1"/>
            </p:cNvSpPr>
            <p:nvPr/>
          </p:nvSpPr>
          <p:spPr bwMode="auto">
            <a:xfrm>
              <a:off x="4168" y="2693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20" name="Rectangle 60"/>
            <p:cNvSpPr>
              <a:spLocks noChangeArrowheads="1"/>
            </p:cNvSpPr>
            <p:nvPr/>
          </p:nvSpPr>
          <p:spPr bwMode="auto">
            <a:xfrm>
              <a:off x="4168" y="2729"/>
              <a:ext cx="18" cy="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21" name="Rectangle 61"/>
            <p:cNvSpPr>
              <a:spLocks noChangeArrowheads="1"/>
            </p:cNvSpPr>
            <p:nvPr/>
          </p:nvSpPr>
          <p:spPr bwMode="auto">
            <a:xfrm>
              <a:off x="4168" y="2766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22" name="Rectangle 62"/>
            <p:cNvSpPr>
              <a:spLocks noChangeArrowheads="1"/>
            </p:cNvSpPr>
            <p:nvPr/>
          </p:nvSpPr>
          <p:spPr bwMode="auto">
            <a:xfrm>
              <a:off x="4168" y="2802"/>
              <a:ext cx="18" cy="1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23" name="Rectangle 63"/>
            <p:cNvSpPr>
              <a:spLocks noChangeArrowheads="1"/>
            </p:cNvSpPr>
            <p:nvPr/>
          </p:nvSpPr>
          <p:spPr bwMode="auto">
            <a:xfrm>
              <a:off x="4168" y="2839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24" name="Rectangle 64"/>
            <p:cNvSpPr>
              <a:spLocks noChangeArrowheads="1"/>
            </p:cNvSpPr>
            <p:nvPr/>
          </p:nvSpPr>
          <p:spPr bwMode="auto">
            <a:xfrm>
              <a:off x="4168" y="2876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25" name="Rectangle 65"/>
            <p:cNvSpPr>
              <a:spLocks noChangeArrowheads="1"/>
            </p:cNvSpPr>
            <p:nvPr/>
          </p:nvSpPr>
          <p:spPr bwMode="auto">
            <a:xfrm>
              <a:off x="4168" y="2912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26" name="Rectangle 66"/>
            <p:cNvSpPr>
              <a:spLocks noChangeArrowheads="1"/>
            </p:cNvSpPr>
            <p:nvPr/>
          </p:nvSpPr>
          <p:spPr bwMode="auto">
            <a:xfrm>
              <a:off x="4168" y="2949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27" name="Rectangle 67"/>
            <p:cNvSpPr>
              <a:spLocks noChangeArrowheads="1"/>
            </p:cNvSpPr>
            <p:nvPr/>
          </p:nvSpPr>
          <p:spPr bwMode="auto">
            <a:xfrm>
              <a:off x="4168" y="2985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28" name="Rectangle 68"/>
            <p:cNvSpPr>
              <a:spLocks noChangeArrowheads="1"/>
            </p:cNvSpPr>
            <p:nvPr/>
          </p:nvSpPr>
          <p:spPr bwMode="auto">
            <a:xfrm>
              <a:off x="4168" y="3022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29" name="Rectangle 69"/>
            <p:cNvSpPr>
              <a:spLocks noChangeArrowheads="1"/>
            </p:cNvSpPr>
            <p:nvPr/>
          </p:nvSpPr>
          <p:spPr bwMode="auto">
            <a:xfrm>
              <a:off x="4168" y="3058"/>
              <a:ext cx="18" cy="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630" name="Freeform 70"/>
            <p:cNvSpPr>
              <a:spLocks/>
            </p:cNvSpPr>
            <p:nvPr/>
          </p:nvSpPr>
          <p:spPr bwMode="auto">
            <a:xfrm>
              <a:off x="4130" y="3085"/>
              <a:ext cx="93" cy="93"/>
            </a:xfrm>
            <a:custGeom>
              <a:avLst/>
              <a:gdLst>
                <a:gd name="T0" fmla="*/ 0 w 186"/>
                <a:gd name="T1" fmla="*/ 0 h 186"/>
                <a:gd name="T2" fmla="*/ 94 w 186"/>
                <a:gd name="T3" fmla="*/ 186 h 186"/>
                <a:gd name="T4" fmla="*/ 186 w 186"/>
                <a:gd name="T5" fmla="*/ 0 h 186"/>
                <a:gd name="T6" fmla="*/ 0 w 186"/>
                <a:gd name="T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186">
                  <a:moveTo>
                    <a:pt x="0" y="0"/>
                  </a:moveTo>
                  <a:lnTo>
                    <a:pt x="94" y="186"/>
                  </a:lnTo>
                  <a:lnTo>
                    <a:pt x="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22631" name="Rectangle 71"/>
          <p:cNvSpPr>
            <a:spLocks noChangeArrowheads="1"/>
          </p:cNvSpPr>
          <p:nvPr/>
        </p:nvSpPr>
        <p:spPr bwMode="auto">
          <a:xfrm>
            <a:off x="6737350" y="4587875"/>
            <a:ext cx="1936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632" name="Rectangle 72"/>
          <p:cNvSpPr>
            <a:spLocks noChangeArrowheads="1"/>
          </p:cNvSpPr>
          <p:nvPr/>
        </p:nvSpPr>
        <p:spPr bwMode="auto">
          <a:xfrm>
            <a:off x="7139459" y="4602163"/>
            <a:ext cx="96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</a:rPr>
              <a:t>+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2633" name="Rectangle 73"/>
          <p:cNvSpPr>
            <a:spLocks noChangeArrowheads="1"/>
          </p:cNvSpPr>
          <p:nvPr/>
        </p:nvSpPr>
        <p:spPr bwMode="auto">
          <a:xfrm>
            <a:off x="6745288" y="1771650"/>
            <a:ext cx="1905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634" name="Rectangle 74"/>
          <p:cNvSpPr>
            <a:spLocks noChangeArrowheads="1"/>
          </p:cNvSpPr>
          <p:nvPr/>
        </p:nvSpPr>
        <p:spPr bwMode="auto">
          <a:xfrm>
            <a:off x="7144221" y="1784350"/>
            <a:ext cx="92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</a:rPr>
              <a:t>_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2635" name="Rectangle 75"/>
          <p:cNvSpPr>
            <a:spLocks noChangeArrowheads="1"/>
          </p:cNvSpPr>
          <p:nvPr/>
        </p:nvSpPr>
        <p:spPr bwMode="auto">
          <a:xfrm>
            <a:off x="1043608" y="1865313"/>
            <a:ext cx="19526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636" name="Rectangle 76"/>
          <p:cNvSpPr>
            <a:spLocks noChangeArrowheads="1"/>
          </p:cNvSpPr>
          <p:nvPr/>
        </p:nvSpPr>
        <p:spPr bwMode="auto">
          <a:xfrm>
            <a:off x="874763" y="1879600"/>
            <a:ext cx="968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</a:rPr>
              <a:t>+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2637" name="Rectangle 77"/>
          <p:cNvSpPr>
            <a:spLocks noChangeArrowheads="1"/>
          </p:cNvSpPr>
          <p:nvPr/>
        </p:nvSpPr>
        <p:spPr bwMode="auto">
          <a:xfrm>
            <a:off x="1457325" y="4483100"/>
            <a:ext cx="1905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638" name="Rectangle 78"/>
          <p:cNvSpPr>
            <a:spLocks noChangeArrowheads="1"/>
          </p:cNvSpPr>
          <p:nvPr/>
        </p:nvSpPr>
        <p:spPr bwMode="auto">
          <a:xfrm>
            <a:off x="807517" y="4495800"/>
            <a:ext cx="92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Arial Narrow" pitchFamily="34" charset="0"/>
              </a:rPr>
              <a:t>_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grpSp>
        <p:nvGrpSpPr>
          <p:cNvPr id="322807" name="Group 247"/>
          <p:cNvGrpSpPr>
            <a:grpSpLocks/>
          </p:cNvGrpSpPr>
          <p:nvPr/>
        </p:nvGrpSpPr>
        <p:grpSpPr bwMode="auto">
          <a:xfrm>
            <a:off x="5003800" y="2009775"/>
            <a:ext cx="9525" cy="3048000"/>
            <a:chOff x="3152" y="1266"/>
            <a:chExt cx="6" cy="1920"/>
          </a:xfrm>
        </p:grpSpPr>
        <p:sp>
          <p:nvSpPr>
            <p:cNvPr id="322808" name="Freeform 248"/>
            <p:cNvSpPr>
              <a:spLocks/>
            </p:cNvSpPr>
            <p:nvPr/>
          </p:nvSpPr>
          <p:spPr bwMode="auto">
            <a:xfrm>
              <a:off x="3152" y="3180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09" name="Freeform 249"/>
            <p:cNvSpPr>
              <a:spLocks/>
            </p:cNvSpPr>
            <p:nvPr/>
          </p:nvSpPr>
          <p:spPr bwMode="auto">
            <a:xfrm>
              <a:off x="3152" y="3169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10" name="Freeform 250"/>
            <p:cNvSpPr>
              <a:spLocks/>
            </p:cNvSpPr>
            <p:nvPr/>
          </p:nvSpPr>
          <p:spPr bwMode="auto">
            <a:xfrm>
              <a:off x="3152" y="3157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11" name="Freeform 251"/>
            <p:cNvSpPr>
              <a:spLocks/>
            </p:cNvSpPr>
            <p:nvPr/>
          </p:nvSpPr>
          <p:spPr bwMode="auto">
            <a:xfrm>
              <a:off x="3152" y="3146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12" name="Freeform 252"/>
            <p:cNvSpPr>
              <a:spLocks/>
            </p:cNvSpPr>
            <p:nvPr/>
          </p:nvSpPr>
          <p:spPr bwMode="auto">
            <a:xfrm>
              <a:off x="3152" y="3134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13" name="Freeform 253"/>
            <p:cNvSpPr>
              <a:spLocks/>
            </p:cNvSpPr>
            <p:nvPr/>
          </p:nvSpPr>
          <p:spPr bwMode="auto">
            <a:xfrm>
              <a:off x="3152" y="3123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14" name="Freeform 254"/>
            <p:cNvSpPr>
              <a:spLocks/>
            </p:cNvSpPr>
            <p:nvPr/>
          </p:nvSpPr>
          <p:spPr bwMode="auto">
            <a:xfrm>
              <a:off x="3152" y="3111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10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10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15" name="Freeform 255"/>
            <p:cNvSpPr>
              <a:spLocks/>
            </p:cNvSpPr>
            <p:nvPr/>
          </p:nvSpPr>
          <p:spPr bwMode="auto">
            <a:xfrm>
              <a:off x="3152" y="3099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16" name="Freeform 256"/>
            <p:cNvSpPr>
              <a:spLocks/>
            </p:cNvSpPr>
            <p:nvPr/>
          </p:nvSpPr>
          <p:spPr bwMode="auto">
            <a:xfrm>
              <a:off x="3152" y="3088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17" name="Freeform 257"/>
            <p:cNvSpPr>
              <a:spLocks/>
            </p:cNvSpPr>
            <p:nvPr/>
          </p:nvSpPr>
          <p:spPr bwMode="auto">
            <a:xfrm>
              <a:off x="3152" y="3076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18" name="Freeform 258"/>
            <p:cNvSpPr>
              <a:spLocks/>
            </p:cNvSpPr>
            <p:nvPr/>
          </p:nvSpPr>
          <p:spPr bwMode="auto">
            <a:xfrm>
              <a:off x="3152" y="3065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19" name="Freeform 259"/>
            <p:cNvSpPr>
              <a:spLocks/>
            </p:cNvSpPr>
            <p:nvPr/>
          </p:nvSpPr>
          <p:spPr bwMode="auto">
            <a:xfrm>
              <a:off x="3152" y="3053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20" name="Freeform 260"/>
            <p:cNvSpPr>
              <a:spLocks/>
            </p:cNvSpPr>
            <p:nvPr/>
          </p:nvSpPr>
          <p:spPr bwMode="auto">
            <a:xfrm>
              <a:off x="3152" y="3042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1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1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21" name="Freeform 261"/>
            <p:cNvSpPr>
              <a:spLocks/>
            </p:cNvSpPr>
            <p:nvPr/>
          </p:nvSpPr>
          <p:spPr bwMode="auto">
            <a:xfrm>
              <a:off x="3152" y="3030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22" name="Freeform 262"/>
            <p:cNvSpPr>
              <a:spLocks/>
            </p:cNvSpPr>
            <p:nvPr/>
          </p:nvSpPr>
          <p:spPr bwMode="auto">
            <a:xfrm>
              <a:off x="3152" y="3019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23" name="Freeform 263"/>
            <p:cNvSpPr>
              <a:spLocks/>
            </p:cNvSpPr>
            <p:nvPr/>
          </p:nvSpPr>
          <p:spPr bwMode="auto">
            <a:xfrm>
              <a:off x="3152" y="3007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24" name="Freeform 264"/>
            <p:cNvSpPr>
              <a:spLocks/>
            </p:cNvSpPr>
            <p:nvPr/>
          </p:nvSpPr>
          <p:spPr bwMode="auto">
            <a:xfrm>
              <a:off x="3152" y="2996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25" name="Freeform 265"/>
            <p:cNvSpPr>
              <a:spLocks/>
            </p:cNvSpPr>
            <p:nvPr/>
          </p:nvSpPr>
          <p:spPr bwMode="auto">
            <a:xfrm>
              <a:off x="3152" y="2984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26" name="Freeform 266"/>
            <p:cNvSpPr>
              <a:spLocks/>
            </p:cNvSpPr>
            <p:nvPr/>
          </p:nvSpPr>
          <p:spPr bwMode="auto">
            <a:xfrm>
              <a:off x="3152" y="2973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27" name="Freeform 267"/>
            <p:cNvSpPr>
              <a:spLocks/>
            </p:cNvSpPr>
            <p:nvPr/>
          </p:nvSpPr>
          <p:spPr bwMode="auto">
            <a:xfrm>
              <a:off x="3152" y="2961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28" name="Freeform 268"/>
            <p:cNvSpPr>
              <a:spLocks/>
            </p:cNvSpPr>
            <p:nvPr/>
          </p:nvSpPr>
          <p:spPr bwMode="auto">
            <a:xfrm>
              <a:off x="3152" y="2950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29" name="Freeform 269"/>
            <p:cNvSpPr>
              <a:spLocks/>
            </p:cNvSpPr>
            <p:nvPr/>
          </p:nvSpPr>
          <p:spPr bwMode="auto">
            <a:xfrm>
              <a:off x="3152" y="2938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10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10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30" name="Freeform 270"/>
            <p:cNvSpPr>
              <a:spLocks/>
            </p:cNvSpPr>
            <p:nvPr/>
          </p:nvSpPr>
          <p:spPr bwMode="auto">
            <a:xfrm>
              <a:off x="3152" y="2926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31" name="Freeform 271"/>
            <p:cNvSpPr>
              <a:spLocks/>
            </p:cNvSpPr>
            <p:nvPr/>
          </p:nvSpPr>
          <p:spPr bwMode="auto">
            <a:xfrm>
              <a:off x="3152" y="2915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32" name="Freeform 272"/>
            <p:cNvSpPr>
              <a:spLocks/>
            </p:cNvSpPr>
            <p:nvPr/>
          </p:nvSpPr>
          <p:spPr bwMode="auto">
            <a:xfrm>
              <a:off x="3152" y="2903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33" name="Freeform 273"/>
            <p:cNvSpPr>
              <a:spLocks/>
            </p:cNvSpPr>
            <p:nvPr/>
          </p:nvSpPr>
          <p:spPr bwMode="auto">
            <a:xfrm>
              <a:off x="3152" y="2892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34" name="Freeform 274"/>
            <p:cNvSpPr>
              <a:spLocks/>
            </p:cNvSpPr>
            <p:nvPr/>
          </p:nvSpPr>
          <p:spPr bwMode="auto">
            <a:xfrm>
              <a:off x="3152" y="2880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35" name="Freeform 275"/>
            <p:cNvSpPr>
              <a:spLocks/>
            </p:cNvSpPr>
            <p:nvPr/>
          </p:nvSpPr>
          <p:spPr bwMode="auto">
            <a:xfrm>
              <a:off x="3152" y="2869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1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1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36" name="Freeform 276"/>
            <p:cNvSpPr>
              <a:spLocks/>
            </p:cNvSpPr>
            <p:nvPr/>
          </p:nvSpPr>
          <p:spPr bwMode="auto">
            <a:xfrm>
              <a:off x="3152" y="2857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37" name="Freeform 277"/>
            <p:cNvSpPr>
              <a:spLocks/>
            </p:cNvSpPr>
            <p:nvPr/>
          </p:nvSpPr>
          <p:spPr bwMode="auto">
            <a:xfrm>
              <a:off x="3152" y="2846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38" name="Freeform 278"/>
            <p:cNvSpPr>
              <a:spLocks/>
            </p:cNvSpPr>
            <p:nvPr/>
          </p:nvSpPr>
          <p:spPr bwMode="auto">
            <a:xfrm>
              <a:off x="3152" y="2834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39" name="Freeform 279"/>
            <p:cNvSpPr>
              <a:spLocks/>
            </p:cNvSpPr>
            <p:nvPr/>
          </p:nvSpPr>
          <p:spPr bwMode="auto">
            <a:xfrm>
              <a:off x="3152" y="2823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40" name="Freeform 280"/>
            <p:cNvSpPr>
              <a:spLocks/>
            </p:cNvSpPr>
            <p:nvPr/>
          </p:nvSpPr>
          <p:spPr bwMode="auto">
            <a:xfrm>
              <a:off x="3152" y="2811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41" name="Freeform 281"/>
            <p:cNvSpPr>
              <a:spLocks/>
            </p:cNvSpPr>
            <p:nvPr/>
          </p:nvSpPr>
          <p:spPr bwMode="auto">
            <a:xfrm>
              <a:off x="3152" y="2800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42" name="Freeform 282"/>
            <p:cNvSpPr>
              <a:spLocks/>
            </p:cNvSpPr>
            <p:nvPr/>
          </p:nvSpPr>
          <p:spPr bwMode="auto">
            <a:xfrm>
              <a:off x="3152" y="2788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43" name="Freeform 283"/>
            <p:cNvSpPr>
              <a:spLocks/>
            </p:cNvSpPr>
            <p:nvPr/>
          </p:nvSpPr>
          <p:spPr bwMode="auto">
            <a:xfrm>
              <a:off x="3152" y="2777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44" name="Freeform 284"/>
            <p:cNvSpPr>
              <a:spLocks/>
            </p:cNvSpPr>
            <p:nvPr/>
          </p:nvSpPr>
          <p:spPr bwMode="auto">
            <a:xfrm>
              <a:off x="3152" y="2765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45" name="Freeform 285"/>
            <p:cNvSpPr>
              <a:spLocks/>
            </p:cNvSpPr>
            <p:nvPr/>
          </p:nvSpPr>
          <p:spPr bwMode="auto">
            <a:xfrm>
              <a:off x="3152" y="2753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10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10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46" name="Freeform 286"/>
            <p:cNvSpPr>
              <a:spLocks/>
            </p:cNvSpPr>
            <p:nvPr/>
          </p:nvSpPr>
          <p:spPr bwMode="auto">
            <a:xfrm>
              <a:off x="3152" y="2742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47" name="Freeform 287"/>
            <p:cNvSpPr>
              <a:spLocks/>
            </p:cNvSpPr>
            <p:nvPr/>
          </p:nvSpPr>
          <p:spPr bwMode="auto">
            <a:xfrm>
              <a:off x="3152" y="2730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48" name="Freeform 288"/>
            <p:cNvSpPr>
              <a:spLocks/>
            </p:cNvSpPr>
            <p:nvPr/>
          </p:nvSpPr>
          <p:spPr bwMode="auto">
            <a:xfrm>
              <a:off x="3152" y="2719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49" name="Freeform 289"/>
            <p:cNvSpPr>
              <a:spLocks/>
            </p:cNvSpPr>
            <p:nvPr/>
          </p:nvSpPr>
          <p:spPr bwMode="auto">
            <a:xfrm>
              <a:off x="3152" y="2707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50" name="Freeform 290"/>
            <p:cNvSpPr>
              <a:spLocks/>
            </p:cNvSpPr>
            <p:nvPr/>
          </p:nvSpPr>
          <p:spPr bwMode="auto">
            <a:xfrm>
              <a:off x="3152" y="2696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1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1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51" name="Freeform 291"/>
            <p:cNvSpPr>
              <a:spLocks/>
            </p:cNvSpPr>
            <p:nvPr/>
          </p:nvSpPr>
          <p:spPr bwMode="auto">
            <a:xfrm>
              <a:off x="3152" y="2684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1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1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52" name="Freeform 292"/>
            <p:cNvSpPr>
              <a:spLocks/>
            </p:cNvSpPr>
            <p:nvPr/>
          </p:nvSpPr>
          <p:spPr bwMode="auto">
            <a:xfrm>
              <a:off x="3152" y="2673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53" name="Freeform 293"/>
            <p:cNvSpPr>
              <a:spLocks/>
            </p:cNvSpPr>
            <p:nvPr/>
          </p:nvSpPr>
          <p:spPr bwMode="auto">
            <a:xfrm>
              <a:off x="3152" y="2661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54" name="Freeform 294"/>
            <p:cNvSpPr>
              <a:spLocks/>
            </p:cNvSpPr>
            <p:nvPr/>
          </p:nvSpPr>
          <p:spPr bwMode="auto">
            <a:xfrm>
              <a:off x="3152" y="2650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55" name="Freeform 295"/>
            <p:cNvSpPr>
              <a:spLocks/>
            </p:cNvSpPr>
            <p:nvPr/>
          </p:nvSpPr>
          <p:spPr bwMode="auto">
            <a:xfrm>
              <a:off x="3152" y="2638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56" name="Freeform 296"/>
            <p:cNvSpPr>
              <a:spLocks/>
            </p:cNvSpPr>
            <p:nvPr/>
          </p:nvSpPr>
          <p:spPr bwMode="auto">
            <a:xfrm>
              <a:off x="3152" y="2627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57" name="Freeform 297"/>
            <p:cNvSpPr>
              <a:spLocks/>
            </p:cNvSpPr>
            <p:nvPr/>
          </p:nvSpPr>
          <p:spPr bwMode="auto">
            <a:xfrm>
              <a:off x="3152" y="2615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58" name="Freeform 298"/>
            <p:cNvSpPr>
              <a:spLocks/>
            </p:cNvSpPr>
            <p:nvPr/>
          </p:nvSpPr>
          <p:spPr bwMode="auto">
            <a:xfrm>
              <a:off x="3152" y="2604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59" name="Freeform 299"/>
            <p:cNvSpPr>
              <a:spLocks/>
            </p:cNvSpPr>
            <p:nvPr/>
          </p:nvSpPr>
          <p:spPr bwMode="auto">
            <a:xfrm>
              <a:off x="3152" y="2592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60" name="Freeform 300"/>
            <p:cNvSpPr>
              <a:spLocks/>
            </p:cNvSpPr>
            <p:nvPr/>
          </p:nvSpPr>
          <p:spPr bwMode="auto">
            <a:xfrm>
              <a:off x="3152" y="2580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10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10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61" name="Freeform 301"/>
            <p:cNvSpPr>
              <a:spLocks/>
            </p:cNvSpPr>
            <p:nvPr/>
          </p:nvSpPr>
          <p:spPr bwMode="auto">
            <a:xfrm>
              <a:off x="3152" y="2569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62" name="Freeform 302"/>
            <p:cNvSpPr>
              <a:spLocks/>
            </p:cNvSpPr>
            <p:nvPr/>
          </p:nvSpPr>
          <p:spPr bwMode="auto">
            <a:xfrm>
              <a:off x="3152" y="2557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63" name="Freeform 303"/>
            <p:cNvSpPr>
              <a:spLocks/>
            </p:cNvSpPr>
            <p:nvPr/>
          </p:nvSpPr>
          <p:spPr bwMode="auto">
            <a:xfrm>
              <a:off x="3152" y="2546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64" name="Freeform 304"/>
            <p:cNvSpPr>
              <a:spLocks/>
            </p:cNvSpPr>
            <p:nvPr/>
          </p:nvSpPr>
          <p:spPr bwMode="auto">
            <a:xfrm>
              <a:off x="3152" y="2534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65" name="Freeform 305"/>
            <p:cNvSpPr>
              <a:spLocks/>
            </p:cNvSpPr>
            <p:nvPr/>
          </p:nvSpPr>
          <p:spPr bwMode="auto">
            <a:xfrm>
              <a:off x="3152" y="2523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66" name="Freeform 306"/>
            <p:cNvSpPr>
              <a:spLocks/>
            </p:cNvSpPr>
            <p:nvPr/>
          </p:nvSpPr>
          <p:spPr bwMode="auto">
            <a:xfrm>
              <a:off x="3152" y="2511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1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1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67" name="Freeform 307"/>
            <p:cNvSpPr>
              <a:spLocks/>
            </p:cNvSpPr>
            <p:nvPr/>
          </p:nvSpPr>
          <p:spPr bwMode="auto">
            <a:xfrm>
              <a:off x="3152" y="2500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68" name="Freeform 308"/>
            <p:cNvSpPr>
              <a:spLocks/>
            </p:cNvSpPr>
            <p:nvPr/>
          </p:nvSpPr>
          <p:spPr bwMode="auto">
            <a:xfrm>
              <a:off x="3152" y="2488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69" name="Freeform 309"/>
            <p:cNvSpPr>
              <a:spLocks/>
            </p:cNvSpPr>
            <p:nvPr/>
          </p:nvSpPr>
          <p:spPr bwMode="auto">
            <a:xfrm>
              <a:off x="3152" y="2477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70" name="Freeform 310"/>
            <p:cNvSpPr>
              <a:spLocks/>
            </p:cNvSpPr>
            <p:nvPr/>
          </p:nvSpPr>
          <p:spPr bwMode="auto">
            <a:xfrm>
              <a:off x="3152" y="2465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71" name="Freeform 311"/>
            <p:cNvSpPr>
              <a:spLocks/>
            </p:cNvSpPr>
            <p:nvPr/>
          </p:nvSpPr>
          <p:spPr bwMode="auto">
            <a:xfrm>
              <a:off x="3152" y="2454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72" name="Freeform 312"/>
            <p:cNvSpPr>
              <a:spLocks/>
            </p:cNvSpPr>
            <p:nvPr/>
          </p:nvSpPr>
          <p:spPr bwMode="auto">
            <a:xfrm>
              <a:off x="3152" y="2442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73" name="Freeform 313"/>
            <p:cNvSpPr>
              <a:spLocks/>
            </p:cNvSpPr>
            <p:nvPr/>
          </p:nvSpPr>
          <p:spPr bwMode="auto">
            <a:xfrm>
              <a:off x="3152" y="2431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74" name="Freeform 314"/>
            <p:cNvSpPr>
              <a:spLocks/>
            </p:cNvSpPr>
            <p:nvPr/>
          </p:nvSpPr>
          <p:spPr bwMode="auto">
            <a:xfrm>
              <a:off x="3152" y="2419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75" name="Freeform 315"/>
            <p:cNvSpPr>
              <a:spLocks/>
            </p:cNvSpPr>
            <p:nvPr/>
          </p:nvSpPr>
          <p:spPr bwMode="auto">
            <a:xfrm>
              <a:off x="3152" y="2407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10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10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76" name="Freeform 316"/>
            <p:cNvSpPr>
              <a:spLocks/>
            </p:cNvSpPr>
            <p:nvPr/>
          </p:nvSpPr>
          <p:spPr bwMode="auto">
            <a:xfrm>
              <a:off x="3152" y="2396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77" name="Freeform 317"/>
            <p:cNvSpPr>
              <a:spLocks/>
            </p:cNvSpPr>
            <p:nvPr/>
          </p:nvSpPr>
          <p:spPr bwMode="auto">
            <a:xfrm>
              <a:off x="3152" y="2384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78" name="Freeform 318"/>
            <p:cNvSpPr>
              <a:spLocks/>
            </p:cNvSpPr>
            <p:nvPr/>
          </p:nvSpPr>
          <p:spPr bwMode="auto">
            <a:xfrm>
              <a:off x="3152" y="2373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79" name="Freeform 319"/>
            <p:cNvSpPr>
              <a:spLocks/>
            </p:cNvSpPr>
            <p:nvPr/>
          </p:nvSpPr>
          <p:spPr bwMode="auto">
            <a:xfrm>
              <a:off x="3152" y="2361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80" name="Freeform 320"/>
            <p:cNvSpPr>
              <a:spLocks/>
            </p:cNvSpPr>
            <p:nvPr/>
          </p:nvSpPr>
          <p:spPr bwMode="auto">
            <a:xfrm>
              <a:off x="3152" y="2350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81" name="Freeform 321"/>
            <p:cNvSpPr>
              <a:spLocks/>
            </p:cNvSpPr>
            <p:nvPr/>
          </p:nvSpPr>
          <p:spPr bwMode="auto">
            <a:xfrm>
              <a:off x="3152" y="2338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1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1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82" name="Freeform 322"/>
            <p:cNvSpPr>
              <a:spLocks/>
            </p:cNvSpPr>
            <p:nvPr/>
          </p:nvSpPr>
          <p:spPr bwMode="auto">
            <a:xfrm>
              <a:off x="3152" y="2327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83" name="Freeform 323"/>
            <p:cNvSpPr>
              <a:spLocks/>
            </p:cNvSpPr>
            <p:nvPr/>
          </p:nvSpPr>
          <p:spPr bwMode="auto">
            <a:xfrm>
              <a:off x="3152" y="2315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84" name="Freeform 324"/>
            <p:cNvSpPr>
              <a:spLocks/>
            </p:cNvSpPr>
            <p:nvPr/>
          </p:nvSpPr>
          <p:spPr bwMode="auto">
            <a:xfrm>
              <a:off x="3152" y="2304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85" name="Freeform 325"/>
            <p:cNvSpPr>
              <a:spLocks/>
            </p:cNvSpPr>
            <p:nvPr/>
          </p:nvSpPr>
          <p:spPr bwMode="auto">
            <a:xfrm>
              <a:off x="3152" y="2292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86" name="Freeform 326"/>
            <p:cNvSpPr>
              <a:spLocks/>
            </p:cNvSpPr>
            <p:nvPr/>
          </p:nvSpPr>
          <p:spPr bwMode="auto">
            <a:xfrm>
              <a:off x="3152" y="2281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87" name="Freeform 327"/>
            <p:cNvSpPr>
              <a:spLocks/>
            </p:cNvSpPr>
            <p:nvPr/>
          </p:nvSpPr>
          <p:spPr bwMode="auto">
            <a:xfrm>
              <a:off x="3152" y="2269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88" name="Freeform 328"/>
            <p:cNvSpPr>
              <a:spLocks/>
            </p:cNvSpPr>
            <p:nvPr/>
          </p:nvSpPr>
          <p:spPr bwMode="auto">
            <a:xfrm>
              <a:off x="3152" y="2258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89" name="Freeform 329"/>
            <p:cNvSpPr>
              <a:spLocks/>
            </p:cNvSpPr>
            <p:nvPr/>
          </p:nvSpPr>
          <p:spPr bwMode="auto">
            <a:xfrm>
              <a:off x="3152" y="2246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90" name="Freeform 330"/>
            <p:cNvSpPr>
              <a:spLocks/>
            </p:cNvSpPr>
            <p:nvPr/>
          </p:nvSpPr>
          <p:spPr bwMode="auto">
            <a:xfrm>
              <a:off x="3152" y="2234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10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10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91" name="Freeform 331"/>
            <p:cNvSpPr>
              <a:spLocks/>
            </p:cNvSpPr>
            <p:nvPr/>
          </p:nvSpPr>
          <p:spPr bwMode="auto">
            <a:xfrm>
              <a:off x="3152" y="2223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10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10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92" name="Freeform 332"/>
            <p:cNvSpPr>
              <a:spLocks/>
            </p:cNvSpPr>
            <p:nvPr/>
          </p:nvSpPr>
          <p:spPr bwMode="auto">
            <a:xfrm>
              <a:off x="3152" y="2211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93" name="Freeform 333"/>
            <p:cNvSpPr>
              <a:spLocks/>
            </p:cNvSpPr>
            <p:nvPr/>
          </p:nvSpPr>
          <p:spPr bwMode="auto">
            <a:xfrm>
              <a:off x="3152" y="2200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94" name="Freeform 334"/>
            <p:cNvSpPr>
              <a:spLocks/>
            </p:cNvSpPr>
            <p:nvPr/>
          </p:nvSpPr>
          <p:spPr bwMode="auto">
            <a:xfrm>
              <a:off x="3152" y="2188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95" name="Freeform 335"/>
            <p:cNvSpPr>
              <a:spLocks/>
            </p:cNvSpPr>
            <p:nvPr/>
          </p:nvSpPr>
          <p:spPr bwMode="auto">
            <a:xfrm>
              <a:off x="3152" y="2177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96" name="Freeform 336"/>
            <p:cNvSpPr>
              <a:spLocks/>
            </p:cNvSpPr>
            <p:nvPr/>
          </p:nvSpPr>
          <p:spPr bwMode="auto">
            <a:xfrm>
              <a:off x="3152" y="2165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1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1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97" name="Freeform 337"/>
            <p:cNvSpPr>
              <a:spLocks/>
            </p:cNvSpPr>
            <p:nvPr/>
          </p:nvSpPr>
          <p:spPr bwMode="auto">
            <a:xfrm>
              <a:off x="3152" y="2154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98" name="Freeform 338"/>
            <p:cNvSpPr>
              <a:spLocks/>
            </p:cNvSpPr>
            <p:nvPr/>
          </p:nvSpPr>
          <p:spPr bwMode="auto">
            <a:xfrm>
              <a:off x="3152" y="2142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899" name="Freeform 339"/>
            <p:cNvSpPr>
              <a:spLocks/>
            </p:cNvSpPr>
            <p:nvPr/>
          </p:nvSpPr>
          <p:spPr bwMode="auto">
            <a:xfrm>
              <a:off x="3152" y="2131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00" name="Freeform 340"/>
            <p:cNvSpPr>
              <a:spLocks/>
            </p:cNvSpPr>
            <p:nvPr/>
          </p:nvSpPr>
          <p:spPr bwMode="auto">
            <a:xfrm>
              <a:off x="3152" y="2119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01" name="Freeform 341"/>
            <p:cNvSpPr>
              <a:spLocks/>
            </p:cNvSpPr>
            <p:nvPr/>
          </p:nvSpPr>
          <p:spPr bwMode="auto">
            <a:xfrm>
              <a:off x="3152" y="2108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02" name="Freeform 342"/>
            <p:cNvSpPr>
              <a:spLocks/>
            </p:cNvSpPr>
            <p:nvPr/>
          </p:nvSpPr>
          <p:spPr bwMode="auto">
            <a:xfrm>
              <a:off x="3152" y="2096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03" name="Freeform 343"/>
            <p:cNvSpPr>
              <a:spLocks/>
            </p:cNvSpPr>
            <p:nvPr/>
          </p:nvSpPr>
          <p:spPr bwMode="auto">
            <a:xfrm>
              <a:off x="3152" y="2085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04" name="Freeform 344"/>
            <p:cNvSpPr>
              <a:spLocks/>
            </p:cNvSpPr>
            <p:nvPr/>
          </p:nvSpPr>
          <p:spPr bwMode="auto">
            <a:xfrm>
              <a:off x="3152" y="2073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05" name="Freeform 345"/>
            <p:cNvSpPr>
              <a:spLocks/>
            </p:cNvSpPr>
            <p:nvPr/>
          </p:nvSpPr>
          <p:spPr bwMode="auto">
            <a:xfrm>
              <a:off x="3152" y="2061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06" name="Freeform 346"/>
            <p:cNvSpPr>
              <a:spLocks/>
            </p:cNvSpPr>
            <p:nvPr/>
          </p:nvSpPr>
          <p:spPr bwMode="auto">
            <a:xfrm>
              <a:off x="3152" y="2050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10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10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07" name="Freeform 347"/>
            <p:cNvSpPr>
              <a:spLocks/>
            </p:cNvSpPr>
            <p:nvPr/>
          </p:nvSpPr>
          <p:spPr bwMode="auto">
            <a:xfrm>
              <a:off x="3152" y="2038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08" name="Freeform 348"/>
            <p:cNvSpPr>
              <a:spLocks/>
            </p:cNvSpPr>
            <p:nvPr/>
          </p:nvSpPr>
          <p:spPr bwMode="auto">
            <a:xfrm>
              <a:off x="3152" y="2027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09" name="Freeform 349"/>
            <p:cNvSpPr>
              <a:spLocks/>
            </p:cNvSpPr>
            <p:nvPr/>
          </p:nvSpPr>
          <p:spPr bwMode="auto">
            <a:xfrm>
              <a:off x="3152" y="2015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10" name="Freeform 350"/>
            <p:cNvSpPr>
              <a:spLocks/>
            </p:cNvSpPr>
            <p:nvPr/>
          </p:nvSpPr>
          <p:spPr bwMode="auto">
            <a:xfrm>
              <a:off x="3152" y="2004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11" name="Freeform 351"/>
            <p:cNvSpPr>
              <a:spLocks/>
            </p:cNvSpPr>
            <p:nvPr/>
          </p:nvSpPr>
          <p:spPr bwMode="auto">
            <a:xfrm>
              <a:off x="3152" y="1992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12" name="Freeform 352"/>
            <p:cNvSpPr>
              <a:spLocks/>
            </p:cNvSpPr>
            <p:nvPr/>
          </p:nvSpPr>
          <p:spPr bwMode="auto">
            <a:xfrm>
              <a:off x="3152" y="1981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1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1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13" name="Freeform 353"/>
            <p:cNvSpPr>
              <a:spLocks/>
            </p:cNvSpPr>
            <p:nvPr/>
          </p:nvSpPr>
          <p:spPr bwMode="auto">
            <a:xfrm>
              <a:off x="3152" y="1969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14" name="Freeform 354"/>
            <p:cNvSpPr>
              <a:spLocks/>
            </p:cNvSpPr>
            <p:nvPr/>
          </p:nvSpPr>
          <p:spPr bwMode="auto">
            <a:xfrm>
              <a:off x="3152" y="1958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15" name="Freeform 355"/>
            <p:cNvSpPr>
              <a:spLocks/>
            </p:cNvSpPr>
            <p:nvPr/>
          </p:nvSpPr>
          <p:spPr bwMode="auto">
            <a:xfrm>
              <a:off x="3152" y="1946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16" name="Freeform 356"/>
            <p:cNvSpPr>
              <a:spLocks/>
            </p:cNvSpPr>
            <p:nvPr/>
          </p:nvSpPr>
          <p:spPr bwMode="auto">
            <a:xfrm>
              <a:off x="3152" y="1935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17" name="Freeform 357"/>
            <p:cNvSpPr>
              <a:spLocks/>
            </p:cNvSpPr>
            <p:nvPr/>
          </p:nvSpPr>
          <p:spPr bwMode="auto">
            <a:xfrm>
              <a:off x="3152" y="1923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18" name="Freeform 358"/>
            <p:cNvSpPr>
              <a:spLocks/>
            </p:cNvSpPr>
            <p:nvPr/>
          </p:nvSpPr>
          <p:spPr bwMode="auto">
            <a:xfrm>
              <a:off x="3152" y="1912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19" name="Freeform 359"/>
            <p:cNvSpPr>
              <a:spLocks/>
            </p:cNvSpPr>
            <p:nvPr/>
          </p:nvSpPr>
          <p:spPr bwMode="auto">
            <a:xfrm>
              <a:off x="3152" y="1900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20" name="Freeform 360"/>
            <p:cNvSpPr>
              <a:spLocks/>
            </p:cNvSpPr>
            <p:nvPr/>
          </p:nvSpPr>
          <p:spPr bwMode="auto">
            <a:xfrm>
              <a:off x="3152" y="1888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21" name="Freeform 361"/>
            <p:cNvSpPr>
              <a:spLocks/>
            </p:cNvSpPr>
            <p:nvPr/>
          </p:nvSpPr>
          <p:spPr bwMode="auto">
            <a:xfrm>
              <a:off x="3152" y="1877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10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10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22" name="Freeform 362"/>
            <p:cNvSpPr>
              <a:spLocks/>
            </p:cNvSpPr>
            <p:nvPr/>
          </p:nvSpPr>
          <p:spPr bwMode="auto">
            <a:xfrm>
              <a:off x="3152" y="1865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23" name="Freeform 363"/>
            <p:cNvSpPr>
              <a:spLocks/>
            </p:cNvSpPr>
            <p:nvPr/>
          </p:nvSpPr>
          <p:spPr bwMode="auto">
            <a:xfrm>
              <a:off x="3152" y="1854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24" name="Freeform 364"/>
            <p:cNvSpPr>
              <a:spLocks/>
            </p:cNvSpPr>
            <p:nvPr/>
          </p:nvSpPr>
          <p:spPr bwMode="auto">
            <a:xfrm>
              <a:off x="3152" y="1842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25" name="Freeform 365"/>
            <p:cNvSpPr>
              <a:spLocks/>
            </p:cNvSpPr>
            <p:nvPr/>
          </p:nvSpPr>
          <p:spPr bwMode="auto">
            <a:xfrm>
              <a:off x="3152" y="1831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26" name="Freeform 366"/>
            <p:cNvSpPr>
              <a:spLocks/>
            </p:cNvSpPr>
            <p:nvPr/>
          </p:nvSpPr>
          <p:spPr bwMode="auto">
            <a:xfrm>
              <a:off x="3152" y="1819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27" name="Freeform 367"/>
            <p:cNvSpPr>
              <a:spLocks/>
            </p:cNvSpPr>
            <p:nvPr/>
          </p:nvSpPr>
          <p:spPr bwMode="auto">
            <a:xfrm>
              <a:off x="3152" y="1808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1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1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28" name="Freeform 368"/>
            <p:cNvSpPr>
              <a:spLocks/>
            </p:cNvSpPr>
            <p:nvPr/>
          </p:nvSpPr>
          <p:spPr bwMode="auto">
            <a:xfrm>
              <a:off x="3152" y="1796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29" name="Freeform 369"/>
            <p:cNvSpPr>
              <a:spLocks/>
            </p:cNvSpPr>
            <p:nvPr/>
          </p:nvSpPr>
          <p:spPr bwMode="auto">
            <a:xfrm>
              <a:off x="3152" y="1785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30" name="Freeform 370"/>
            <p:cNvSpPr>
              <a:spLocks/>
            </p:cNvSpPr>
            <p:nvPr/>
          </p:nvSpPr>
          <p:spPr bwMode="auto">
            <a:xfrm>
              <a:off x="3152" y="1773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31" name="Freeform 371"/>
            <p:cNvSpPr>
              <a:spLocks/>
            </p:cNvSpPr>
            <p:nvPr/>
          </p:nvSpPr>
          <p:spPr bwMode="auto">
            <a:xfrm>
              <a:off x="3152" y="1762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32" name="Freeform 372"/>
            <p:cNvSpPr>
              <a:spLocks/>
            </p:cNvSpPr>
            <p:nvPr/>
          </p:nvSpPr>
          <p:spPr bwMode="auto">
            <a:xfrm>
              <a:off x="3152" y="1750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33" name="Freeform 373"/>
            <p:cNvSpPr>
              <a:spLocks/>
            </p:cNvSpPr>
            <p:nvPr/>
          </p:nvSpPr>
          <p:spPr bwMode="auto">
            <a:xfrm>
              <a:off x="3152" y="1739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34" name="Freeform 374"/>
            <p:cNvSpPr>
              <a:spLocks/>
            </p:cNvSpPr>
            <p:nvPr/>
          </p:nvSpPr>
          <p:spPr bwMode="auto">
            <a:xfrm>
              <a:off x="3152" y="1727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35" name="Freeform 375"/>
            <p:cNvSpPr>
              <a:spLocks/>
            </p:cNvSpPr>
            <p:nvPr/>
          </p:nvSpPr>
          <p:spPr bwMode="auto">
            <a:xfrm>
              <a:off x="3152" y="1716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36" name="Freeform 376"/>
            <p:cNvSpPr>
              <a:spLocks/>
            </p:cNvSpPr>
            <p:nvPr/>
          </p:nvSpPr>
          <p:spPr bwMode="auto">
            <a:xfrm>
              <a:off x="3152" y="1704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10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10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37" name="Freeform 377"/>
            <p:cNvSpPr>
              <a:spLocks/>
            </p:cNvSpPr>
            <p:nvPr/>
          </p:nvSpPr>
          <p:spPr bwMode="auto">
            <a:xfrm>
              <a:off x="3152" y="1692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38" name="Freeform 378"/>
            <p:cNvSpPr>
              <a:spLocks/>
            </p:cNvSpPr>
            <p:nvPr/>
          </p:nvSpPr>
          <p:spPr bwMode="auto">
            <a:xfrm>
              <a:off x="3152" y="1681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39" name="Freeform 379"/>
            <p:cNvSpPr>
              <a:spLocks/>
            </p:cNvSpPr>
            <p:nvPr/>
          </p:nvSpPr>
          <p:spPr bwMode="auto">
            <a:xfrm>
              <a:off x="3152" y="1669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40" name="Freeform 380"/>
            <p:cNvSpPr>
              <a:spLocks/>
            </p:cNvSpPr>
            <p:nvPr/>
          </p:nvSpPr>
          <p:spPr bwMode="auto">
            <a:xfrm>
              <a:off x="3152" y="1658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41" name="Freeform 381"/>
            <p:cNvSpPr>
              <a:spLocks/>
            </p:cNvSpPr>
            <p:nvPr/>
          </p:nvSpPr>
          <p:spPr bwMode="auto">
            <a:xfrm>
              <a:off x="3152" y="1646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42" name="Freeform 382"/>
            <p:cNvSpPr>
              <a:spLocks/>
            </p:cNvSpPr>
            <p:nvPr/>
          </p:nvSpPr>
          <p:spPr bwMode="auto">
            <a:xfrm>
              <a:off x="3152" y="1635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1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1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43" name="Freeform 383"/>
            <p:cNvSpPr>
              <a:spLocks/>
            </p:cNvSpPr>
            <p:nvPr/>
          </p:nvSpPr>
          <p:spPr bwMode="auto">
            <a:xfrm>
              <a:off x="3152" y="1623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44" name="Freeform 384"/>
            <p:cNvSpPr>
              <a:spLocks/>
            </p:cNvSpPr>
            <p:nvPr/>
          </p:nvSpPr>
          <p:spPr bwMode="auto">
            <a:xfrm>
              <a:off x="3152" y="1612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45" name="Freeform 385"/>
            <p:cNvSpPr>
              <a:spLocks/>
            </p:cNvSpPr>
            <p:nvPr/>
          </p:nvSpPr>
          <p:spPr bwMode="auto">
            <a:xfrm>
              <a:off x="3152" y="1600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46" name="Freeform 386"/>
            <p:cNvSpPr>
              <a:spLocks/>
            </p:cNvSpPr>
            <p:nvPr/>
          </p:nvSpPr>
          <p:spPr bwMode="auto">
            <a:xfrm>
              <a:off x="3152" y="1589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47" name="Freeform 387"/>
            <p:cNvSpPr>
              <a:spLocks/>
            </p:cNvSpPr>
            <p:nvPr/>
          </p:nvSpPr>
          <p:spPr bwMode="auto">
            <a:xfrm>
              <a:off x="3152" y="1577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48" name="Freeform 388"/>
            <p:cNvSpPr>
              <a:spLocks/>
            </p:cNvSpPr>
            <p:nvPr/>
          </p:nvSpPr>
          <p:spPr bwMode="auto">
            <a:xfrm>
              <a:off x="3152" y="1566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49" name="Freeform 389"/>
            <p:cNvSpPr>
              <a:spLocks/>
            </p:cNvSpPr>
            <p:nvPr/>
          </p:nvSpPr>
          <p:spPr bwMode="auto">
            <a:xfrm>
              <a:off x="3152" y="1554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50" name="Freeform 390"/>
            <p:cNvSpPr>
              <a:spLocks/>
            </p:cNvSpPr>
            <p:nvPr/>
          </p:nvSpPr>
          <p:spPr bwMode="auto">
            <a:xfrm>
              <a:off x="3152" y="1543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51" name="Freeform 391"/>
            <p:cNvSpPr>
              <a:spLocks/>
            </p:cNvSpPr>
            <p:nvPr/>
          </p:nvSpPr>
          <p:spPr bwMode="auto">
            <a:xfrm>
              <a:off x="3152" y="1531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10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10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52" name="Freeform 392"/>
            <p:cNvSpPr>
              <a:spLocks/>
            </p:cNvSpPr>
            <p:nvPr/>
          </p:nvSpPr>
          <p:spPr bwMode="auto">
            <a:xfrm>
              <a:off x="3152" y="1519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10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10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53" name="Freeform 393"/>
            <p:cNvSpPr>
              <a:spLocks/>
            </p:cNvSpPr>
            <p:nvPr/>
          </p:nvSpPr>
          <p:spPr bwMode="auto">
            <a:xfrm>
              <a:off x="3152" y="1508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54" name="Freeform 394"/>
            <p:cNvSpPr>
              <a:spLocks/>
            </p:cNvSpPr>
            <p:nvPr/>
          </p:nvSpPr>
          <p:spPr bwMode="auto">
            <a:xfrm>
              <a:off x="3152" y="1496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55" name="Freeform 395"/>
            <p:cNvSpPr>
              <a:spLocks/>
            </p:cNvSpPr>
            <p:nvPr/>
          </p:nvSpPr>
          <p:spPr bwMode="auto">
            <a:xfrm>
              <a:off x="3152" y="1485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56" name="Freeform 396"/>
            <p:cNvSpPr>
              <a:spLocks/>
            </p:cNvSpPr>
            <p:nvPr/>
          </p:nvSpPr>
          <p:spPr bwMode="auto">
            <a:xfrm>
              <a:off x="3152" y="1473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57" name="Freeform 397"/>
            <p:cNvSpPr>
              <a:spLocks/>
            </p:cNvSpPr>
            <p:nvPr/>
          </p:nvSpPr>
          <p:spPr bwMode="auto">
            <a:xfrm>
              <a:off x="3152" y="1462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1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1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58" name="Freeform 398"/>
            <p:cNvSpPr>
              <a:spLocks/>
            </p:cNvSpPr>
            <p:nvPr/>
          </p:nvSpPr>
          <p:spPr bwMode="auto">
            <a:xfrm>
              <a:off x="3152" y="1450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59" name="Freeform 399"/>
            <p:cNvSpPr>
              <a:spLocks/>
            </p:cNvSpPr>
            <p:nvPr/>
          </p:nvSpPr>
          <p:spPr bwMode="auto">
            <a:xfrm>
              <a:off x="3152" y="1439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60" name="Freeform 400"/>
            <p:cNvSpPr>
              <a:spLocks/>
            </p:cNvSpPr>
            <p:nvPr/>
          </p:nvSpPr>
          <p:spPr bwMode="auto">
            <a:xfrm>
              <a:off x="3152" y="1427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61" name="Freeform 401"/>
            <p:cNvSpPr>
              <a:spLocks/>
            </p:cNvSpPr>
            <p:nvPr/>
          </p:nvSpPr>
          <p:spPr bwMode="auto">
            <a:xfrm>
              <a:off x="3152" y="1416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62" name="Freeform 402"/>
            <p:cNvSpPr>
              <a:spLocks/>
            </p:cNvSpPr>
            <p:nvPr/>
          </p:nvSpPr>
          <p:spPr bwMode="auto">
            <a:xfrm>
              <a:off x="3152" y="1404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63" name="Freeform 403"/>
            <p:cNvSpPr>
              <a:spLocks/>
            </p:cNvSpPr>
            <p:nvPr/>
          </p:nvSpPr>
          <p:spPr bwMode="auto">
            <a:xfrm>
              <a:off x="3152" y="1393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64" name="Freeform 404"/>
            <p:cNvSpPr>
              <a:spLocks/>
            </p:cNvSpPr>
            <p:nvPr/>
          </p:nvSpPr>
          <p:spPr bwMode="auto">
            <a:xfrm>
              <a:off x="3152" y="1381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65" name="Freeform 405"/>
            <p:cNvSpPr>
              <a:spLocks/>
            </p:cNvSpPr>
            <p:nvPr/>
          </p:nvSpPr>
          <p:spPr bwMode="auto">
            <a:xfrm>
              <a:off x="3152" y="1370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66" name="Freeform 406"/>
            <p:cNvSpPr>
              <a:spLocks/>
            </p:cNvSpPr>
            <p:nvPr/>
          </p:nvSpPr>
          <p:spPr bwMode="auto">
            <a:xfrm>
              <a:off x="3152" y="1358"/>
              <a:ext cx="6" cy="6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67" name="Freeform 407"/>
            <p:cNvSpPr>
              <a:spLocks/>
            </p:cNvSpPr>
            <p:nvPr/>
          </p:nvSpPr>
          <p:spPr bwMode="auto">
            <a:xfrm>
              <a:off x="3152" y="1346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10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10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68" name="Freeform 408"/>
            <p:cNvSpPr>
              <a:spLocks/>
            </p:cNvSpPr>
            <p:nvPr/>
          </p:nvSpPr>
          <p:spPr bwMode="auto">
            <a:xfrm>
              <a:off x="3152" y="1335"/>
              <a:ext cx="6" cy="6"/>
            </a:xfrm>
            <a:custGeom>
              <a:avLst/>
              <a:gdLst>
                <a:gd name="T0" fmla="*/ 0 w 11"/>
                <a:gd name="T1" fmla="*/ 8 h 11"/>
                <a:gd name="T2" fmla="*/ 2 w 11"/>
                <a:gd name="T3" fmla="*/ 8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8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8"/>
                  </a:moveTo>
                  <a:lnTo>
                    <a:pt x="2" y="8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69" name="Freeform 409"/>
            <p:cNvSpPr>
              <a:spLocks/>
            </p:cNvSpPr>
            <p:nvPr/>
          </p:nvSpPr>
          <p:spPr bwMode="auto">
            <a:xfrm>
              <a:off x="3152" y="1323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6 h 11"/>
                <a:gd name="T16" fmla="*/ 11 w 11"/>
                <a:gd name="T17" fmla="*/ 6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6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70" name="Freeform 410"/>
            <p:cNvSpPr>
              <a:spLocks/>
            </p:cNvSpPr>
            <p:nvPr/>
          </p:nvSpPr>
          <p:spPr bwMode="auto">
            <a:xfrm>
              <a:off x="3152" y="1312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4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4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71" name="Freeform 411"/>
            <p:cNvSpPr>
              <a:spLocks/>
            </p:cNvSpPr>
            <p:nvPr/>
          </p:nvSpPr>
          <p:spPr bwMode="auto">
            <a:xfrm>
              <a:off x="3152" y="1300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72" name="Freeform 412"/>
            <p:cNvSpPr>
              <a:spLocks/>
            </p:cNvSpPr>
            <p:nvPr/>
          </p:nvSpPr>
          <p:spPr bwMode="auto">
            <a:xfrm>
              <a:off x="3152" y="1289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2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2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73" name="Freeform 413"/>
            <p:cNvSpPr>
              <a:spLocks/>
            </p:cNvSpPr>
            <p:nvPr/>
          </p:nvSpPr>
          <p:spPr bwMode="auto">
            <a:xfrm>
              <a:off x="3152" y="1277"/>
              <a:ext cx="6" cy="6"/>
            </a:xfrm>
            <a:custGeom>
              <a:avLst/>
              <a:gdLst>
                <a:gd name="T0" fmla="*/ 0 w 11"/>
                <a:gd name="T1" fmla="*/ 7 h 11"/>
                <a:gd name="T2" fmla="*/ 2 w 11"/>
                <a:gd name="T3" fmla="*/ 7 h 11"/>
                <a:gd name="T4" fmla="*/ 4 w 11"/>
                <a:gd name="T5" fmla="*/ 9 h 11"/>
                <a:gd name="T6" fmla="*/ 6 w 11"/>
                <a:gd name="T7" fmla="*/ 11 h 11"/>
                <a:gd name="T8" fmla="*/ 6 w 11"/>
                <a:gd name="T9" fmla="*/ 11 h 11"/>
                <a:gd name="T10" fmla="*/ 7 w 11"/>
                <a:gd name="T11" fmla="*/ 9 h 11"/>
                <a:gd name="T12" fmla="*/ 9 w 11"/>
                <a:gd name="T13" fmla="*/ 7 h 11"/>
                <a:gd name="T14" fmla="*/ 11 w 11"/>
                <a:gd name="T15" fmla="*/ 5 h 11"/>
                <a:gd name="T16" fmla="*/ 11 w 11"/>
                <a:gd name="T17" fmla="*/ 5 h 11"/>
                <a:gd name="T18" fmla="*/ 11 w 11"/>
                <a:gd name="T19" fmla="*/ 3 h 11"/>
                <a:gd name="T20" fmla="*/ 11 w 11"/>
                <a:gd name="T21" fmla="*/ 1 h 11"/>
                <a:gd name="T22" fmla="*/ 9 w 11"/>
                <a:gd name="T23" fmla="*/ 0 h 11"/>
                <a:gd name="T24" fmla="*/ 7 w 11"/>
                <a:gd name="T25" fmla="*/ 0 h 11"/>
                <a:gd name="T26" fmla="*/ 6 w 11"/>
                <a:gd name="T27" fmla="*/ 0 h 11"/>
                <a:gd name="T28" fmla="*/ 4 w 11"/>
                <a:gd name="T29" fmla="*/ 0 h 11"/>
                <a:gd name="T30" fmla="*/ 2 w 11"/>
                <a:gd name="T31" fmla="*/ 1 h 11"/>
                <a:gd name="T32" fmla="*/ 0 w 11"/>
                <a:gd name="T33" fmla="*/ 3 h 11"/>
                <a:gd name="T34" fmla="*/ 0 w 11"/>
                <a:gd name="T35" fmla="*/ 5 h 11"/>
                <a:gd name="T36" fmla="*/ 0 w 11"/>
                <a:gd name="T3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2" y="7"/>
                  </a:lnTo>
                  <a:lnTo>
                    <a:pt x="4" y="9"/>
                  </a:lnTo>
                  <a:lnTo>
                    <a:pt x="6" y="11"/>
                  </a:lnTo>
                  <a:lnTo>
                    <a:pt x="6" y="11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74" name="Freeform 414"/>
            <p:cNvSpPr>
              <a:spLocks/>
            </p:cNvSpPr>
            <p:nvPr/>
          </p:nvSpPr>
          <p:spPr bwMode="auto">
            <a:xfrm>
              <a:off x="3152" y="1266"/>
              <a:ext cx="6" cy="5"/>
            </a:xfrm>
            <a:custGeom>
              <a:avLst/>
              <a:gdLst>
                <a:gd name="T0" fmla="*/ 0 w 11"/>
                <a:gd name="T1" fmla="*/ 8 h 12"/>
                <a:gd name="T2" fmla="*/ 2 w 11"/>
                <a:gd name="T3" fmla="*/ 8 h 12"/>
                <a:gd name="T4" fmla="*/ 4 w 11"/>
                <a:gd name="T5" fmla="*/ 10 h 12"/>
                <a:gd name="T6" fmla="*/ 6 w 11"/>
                <a:gd name="T7" fmla="*/ 12 h 12"/>
                <a:gd name="T8" fmla="*/ 6 w 11"/>
                <a:gd name="T9" fmla="*/ 12 h 12"/>
                <a:gd name="T10" fmla="*/ 7 w 11"/>
                <a:gd name="T11" fmla="*/ 10 h 12"/>
                <a:gd name="T12" fmla="*/ 9 w 11"/>
                <a:gd name="T13" fmla="*/ 8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4 h 12"/>
                <a:gd name="T20" fmla="*/ 11 w 11"/>
                <a:gd name="T21" fmla="*/ 2 h 12"/>
                <a:gd name="T22" fmla="*/ 9 w 11"/>
                <a:gd name="T23" fmla="*/ 0 h 12"/>
                <a:gd name="T24" fmla="*/ 7 w 11"/>
                <a:gd name="T25" fmla="*/ 0 h 12"/>
                <a:gd name="T26" fmla="*/ 6 w 11"/>
                <a:gd name="T27" fmla="*/ 0 h 12"/>
                <a:gd name="T28" fmla="*/ 4 w 11"/>
                <a:gd name="T29" fmla="*/ 0 h 12"/>
                <a:gd name="T30" fmla="*/ 2 w 11"/>
                <a:gd name="T31" fmla="*/ 2 h 12"/>
                <a:gd name="T32" fmla="*/ 0 w 11"/>
                <a:gd name="T33" fmla="*/ 4 h 12"/>
                <a:gd name="T34" fmla="*/ 0 w 11"/>
                <a:gd name="T35" fmla="*/ 6 h 12"/>
                <a:gd name="T36" fmla="*/ 0 w 11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2">
                  <a:moveTo>
                    <a:pt x="0" y="8"/>
                  </a:moveTo>
                  <a:lnTo>
                    <a:pt x="2" y="8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7" y="10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22975" name="Freeform 415"/>
          <p:cNvSpPr>
            <a:spLocks/>
          </p:cNvSpPr>
          <p:nvPr/>
        </p:nvSpPr>
        <p:spPr bwMode="auto">
          <a:xfrm>
            <a:off x="2002061" y="5157788"/>
            <a:ext cx="193675" cy="361950"/>
          </a:xfrm>
          <a:custGeom>
            <a:avLst/>
            <a:gdLst>
              <a:gd name="T0" fmla="*/ 0 w 243"/>
              <a:gd name="T1" fmla="*/ 113 h 455"/>
              <a:gd name="T2" fmla="*/ 61 w 243"/>
              <a:gd name="T3" fmla="*/ 113 h 455"/>
              <a:gd name="T4" fmla="*/ 61 w 243"/>
              <a:gd name="T5" fmla="*/ 455 h 455"/>
              <a:gd name="T6" fmla="*/ 182 w 243"/>
              <a:gd name="T7" fmla="*/ 455 h 455"/>
              <a:gd name="T8" fmla="*/ 182 w 243"/>
              <a:gd name="T9" fmla="*/ 113 h 455"/>
              <a:gd name="T10" fmla="*/ 243 w 243"/>
              <a:gd name="T11" fmla="*/ 113 h 455"/>
              <a:gd name="T12" fmla="*/ 121 w 243"/>
              <a:gd name="T13" fmla="*/ 0 h 455"/>
              <a:gd name="T14" fmla="*/ 0 w 243"/>
              <a:gd name="T15" fmla="*/ 11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3" h="455">
                <a:moveTo>
                  <a:pt x="0" y="113"/>
                </a:moveTo>
                <a:lnTo>
                  <a:pt x="61" y="113"/>
                </a:lnTo>
                <a:lnTo>
                  <a:pt x="61" y="455"/>
                </a:lnTo>
                <a:lnTo>
                  <a:pt x="182" y="455"/>
                </a:lnTo>
                <a:lnTo>
                  <a:pt x="182" y="113"/>
                </a:lnTo>
                <a:lnTo>
                  <a:pt x="243" y="113"/>
                </a:lnTo>
                <a:lnTo>
                  <a:pt x="121" y="0"/>
                </a:lnTo>
                <a:lnTo>
                  <a:pt x="0" y="113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976" name="Freeform 416"/>
          <p:cNvSpPr>
            <a:spLocks/>
          </p:cNvSpPr>
          <p:nvPr/>
        </p:nvSpPr>
        <p:spPr bwMode="auto">
          <a:xfrm>
            <a:off x="4883969" y="5157788"/>
            <a:ext cx="192087" cy="361950"/>
          </a:xfrm>
          <a:custGeom>
            <a:avLst/>
            <a:gdLst>
              <a:gd name="T0" fmla="*/ 0 w 244"/>
              <a:gd name="T1" fmla="*/ 113 h 455"/>
              <a:gd name="T2" fmla="*/ 62 w 244"/>
              <a:gd name="T3" fmla="*/ 113 h 455"/>
              <a:gd name="T4" fmla="*/ 62 w 244"/>
              <a:gd name="T5" fmla="*/ 455 h 455"/>
              <a:gd name="T6" fmla="*/ 182 w 244"/>
              <a:gd name="T7" fmla="*/ 455 h 455"/>
              <a:gd name="T8" fmla="*/ 182 w 244"/>
              <a:gd name="T9" fmla="*/ 113 h 455"/>
              <a:gd name="T10" fmla="*/ 244 w 244"/>
              <a:gd name="T11" fmla="*/ 113 h 455"/>
              <a:gd name="T12" fmla="*/ 121 w 244"/>
              <a:gd name="T13" fmla="*/ 0 h 455"/>
              <a:gd name="T14" fmla="*/ 0 w 244"/>
              <a:gd name="T15" fmla="*/ 113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4" h="455">
                <a:moveTo>
                  <a:pt x="0" y="113"/>
                </a:moveTo>
                <a:lnTo>
                  <a:pt x="62" y="113"/>
                </a:lnTo>
                <a:lnTo>
                  <a:pt x="62" y="455"/>
                </a:lnTo>
                <a:lnTo>
                  <a:pt x="182" y="455"/>
                </a:lnTo>
                <a:lnTo>
                  <a:pt x="182" y="113"/>
                </a:lnTo>
                <a:lnTo>
                  <a:pt x="244" y="113"/>
                </a:lnTo>
                <a:lnTo>
                  <a:pt x="121" y="0"/>
                </a:lnTo>
                <a:lnTo>
                  <a:pt x="0" y="113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977" name="Rectangle 417"/>
          <p:cNvSpPr>
            <a:spLocks noChangeArrowheads="1"/>
          </p:cNvSpPr>
          <p:nvPr/>
        </p:nvSpPr>
        <p:spPr bwMode="auto">
          <a:xfrm>
            <a:off x="1856631" y="4111625"/>
            <a:ext cx="1419225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978" name="Rectangle 418"/>
          <p:cNvSpPr>
            <a:spLocks noChangeArrowheads="1"/>
          </p:cNvSpPr>
          <p:nvPr/>
        </p:nvSpPr>
        <p:spPr bwMode="auto">
          <a:xfrm>
            <a:off x="107504" y="4725144"/>
            <a:ext cx="1175002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 smtClean="0">
                <a:solidFill>
                  <a:srgbClr val="FFFFFF"/>
                </a:solidFill>
                <a:latin typeface="Arial" charset="0"/>
              </a:rPr>
              <a:t>Empreendedores</a:t>
            </a:r>
            <a:r>
              <a:rPr lang="en-US" sz="1050" b="1" dirty="0" smtClean="0">
                <a:solidFill>
                  <a:srgbClr val="FFFFFF"/>
                </a:solidFill>
                <a:latin typeface="Arial" charset="0"/>
              </a:rPr>
              <a:t>, </a:t>
            </a:r>
            <a:endParaRPr lang="en-US" sz="1050" dirty="0" smtClean="0">
              <a:solidFill>
                <a:srgbClr val="FFFFFF"/>
              </a:solidFill>
            </a:endParaRPr>
          </a:p>
        </p:txBody>
      </p:sp>
      <p:sp>
        <p:nvSpPr>
          <p:cNvPr id="322979" name="Rectangle 419"/>
          <p:cNvSpPr>
            <a:spLocks noChangeArrowheads="1"/>
          </p:cNvSpPr>
          <p:nvPr/>
        </p:nvSpPr>
        <p:spPr bwMode="auto">
          <a:xfrm>
            <a:off x="107504" y="4900518"/>
            <a:ext cx="117981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 err="1" smtClean="0">
                <a:solidFill>
                  <a:srgbClr val="FFFFFF"/>
                </a:solidFill>
                <a:latin typeface="Arial" charset="0"/>
              </a:rPr>
              <a:t>Família</a:t>
            </a:r>
            <a:r>
              <a:rPr lang="en-US" sz="1050" b="1" dirty="0" smtClean="0">
                <a:solidFill>
                  <a:srgbClr val="FFFFFF"/>
                </a:solidFill>
                <a:latin typeface="Arial" charset="0"/>
              </a:rPr>
              <a:t> e  Amigos </a:t>
            </a:r>
            <a:endParaRPr lang="en-US" sz="1050" dirty="0" smtClean="0">
              <a:solidFill>
                <a:srgbClr val="FFFFFF"/>
              </a:solidFill>
            </a:endParaRPr>
          </a:p>
        </p:txBody>
      </p:sp>
      <p:sp>
        <p:nvSpPr>
          <p:cNvPr id="322980" name="Rectangle 420"/>
          <p:cNvSpPr>
            <a:spLocks noChangeArrowheads="1"/>
          </p:cNvSpPr>
          <p:nvPr/>
        </p:nvSpPr>
        <p:spPr bwMode="auto">
          <a:xfrm>
            <a:off x="1012396" y="4509120"/>
            <a:ext cx="9673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  <a:latin typeface="Arial" charset="0"/>
              </a:rPr>
              <a:t>Aceleradora</a:t>
            </a: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2981" name="Freeform 421"/>
          <p:cNvSpPr>
            <a:spLocks/>
          </p:cNvSpPr>
          <p:nvPr/>
        </p:nvSpPr>
        <p:spPr bwMode="auto">
          <a:xfrm>
            <a:off x="1054050" y="3663950"/>
            <a:ext cx="2509838" cy="1409700"/>
          </a:xfrm>
          <a:custGeom>
            <a:avLst/>
            <a:gdLst>
              <a:gd name="T0" fmla="*/ 0 w 1649"/>
              <a:gd name="T1" fmla="*/ 923 h 923"/>
              <a:gd name="T2" fmla="*/ 1649 w 1649"/>
              <a:gd name="T3" fmla="*/ 47 h 923"/>
              <a:gd name="T4" fmla="*/ 1647 w 1649"/>
              <a:gd name="T5" fmla="*/ 0 h 9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9" h="923">
                <a:moveTo>
                  <a:pt x="0" y="923"/>
                </a:moveTo>
                <a:cubicBezTo>
                  <a:pt x="911" y="923"/>
                  <a:pt x="1649" y="531"/>
                  <a:pt x="1649" y="47"/>
                </a:cubicBezTo>
                <a:cubicBezTo>
                  <a:pt x="1649" y="31"/>
                  <a:pt x="1648" y="16"/>
                  <a:pt x="1647" y="0"/>
                </a:cubicBezTo>
              </a:path>
            </a:pathLst>
          </a:custGeom>
          <a:noFill/>
          <a:ln w="952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982" name="Freeform 422"/>
          <p:cNvSpPr>
            <a:spLocks/>
          </p:cNvSpPr>
          <p:nvPr/>
        </p:nvSpPr>
        <p:spPr bwMode="auto">
          <a:xfrm>
            <a:off x="3564623" y="2074863"/>
            <a:ext cx="3383641" cy="1598612"/>
          </a:xfrm>
          <a:custGeom>
            <a:avLst/>
            <a:gdLst>
              <a:gd name="T0" fmla="*/ 1394 w 1394"/>
              <a:gd name="T1" fmla="*/ 0 h 973"/>
              <a:gd name="T2" fmla="*/ 0 w 1394"/>
              <a:gd name="T3" fmla="*/ 923 h 973"/>
              <a:gd name="T4" fmla="*/ 2 w 1394"/>
              <a:gd name="T5" fmla="*/ 973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4" h="973">
                <a:moveTo>
                  <a:pt x="1394" y="0"/>
                </a:moveTo>
                <a:cubicBezTo>
                  <a:pt x="624" y="0"/>
                  <a:pt x="0" y="413"/>
                  <a:pt x="0" y="923"/>
                </a:cubicBezTo>
                <a:cubicBezTo>
                  <a:pt x="0" y="940"/>
                  <a:pt x="1" y="956"/>
                  <a:pt x="2" y="973"/>
                </a:cubicBezTo>
              </a:path>
            </a:pathLst>
          </a:custGeom>
          <a:noFill/>
          <a:ln w="9525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983" name="Rectangle 423"/>
          <p:cNvSpPr>
            <a:spLocks noChangeArrowheads="1"/>
          </p:cNvSpPr>
          <p:nvPr/>
        </p:nvSpPr>
        <p:spPr bwMode="auto">
          <a:xfrm>
            <a:off x="3552825" y="2513013"/>
            <a:ext cx="14160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984" name="Rectangle 424"/>
          <p:cNvSpPr>
            <a:spLocks noChangeArrowheads="1"/>
          </p:cNvSpPr>
          <p:nvPr/>
        </p:nvSpPr>
        <p:spPr bwMode="auto">
          <a:xfrm>
            <a:off x="3267968" y="2526358"/>
            <a:ext cx="10160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Private Equity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2985" name="Rectangle 425"/>
          <p:cNvSpPr>
            <a:spLocks noChangeArrowheads="1"/>
          </p:cNvSpPr>
          <p:nvPr/>
        </p:nvSpPr>
        <p:spPr bwMode="auto">
          <a:xfrm>
            <a:off x="5162550" y="2751138"/>
            <a:ext cx="1419225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986" name="Rectangle 426"/>
          <p:cNvSpPr>
            <a:spLocks noChangeArrowheads="1"/>
          </p:cNvSpPr>
          <p:nvPr/>
        </p:nvSpPr>
        <p:spPr bwMode="auto">
          <a:xfrm>
            <a:off x="5511453" y="2767013"/>
            <a:ext cx="12207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Mercado </a:t>
            </a:r>
            <a:r>
              <a:rPr lang="en-US" sz="1200" b="1" dirty="0" err="1" smtClean="0">
                <a:solidFill>
                  <a:srgbClr val="FFFFFF"/>
                </a:solidFill>
                <a:latin typeface="Arial" charset="0"/>
              </a:rPr>
              <a:t>Público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2987" name="Rectangle 427"/>
          <p:cNvSpPr>
            <a:spLocks noChangeArrowheads="1"/>
          </p:cNvSpPr>
          <p:nvPr/>
        </p:nvSpPr>
        <p:spPr bwMode="auto">
          <a:xfrm>
            <a:off x="6638925" y="1581150"/>
            <a:ext cx="658813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988" name="Rectangle 428"/>
          <p:cNvSpPr>
            <a:spLocks noChangeArrowheads="1"/>
          </p:cNvSpPr>
          <p:nvPr/>
        </p:nvSpPr>
        <p:spPr bwMode="auto">
          <a:xfrm>
            <a:off x="7037015" y="1598613"/>
            <a:ext cx="4873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FFFFFF"/>
                </a:solidFill>
                <a:latin typeface="Arial" charset="0"/>
              </a:rPr>
              <a:t>Risco</a:t>
            </a:r>
            <a:endParaRPr lang="en-US" sz="1400" dirty="0" smtClean="0">
              <a:solidFill>
                <a:srgbClr val="FFFFFF"/>
              </a:solidFill>
            </a:endParaRPr>
          </a:p>
        </p:txBody>
      </p:sp>
      <p:grpSp>
        <p:nvGrpSpPr>
          <p:cNvPr id="322989" name="Group 429"/>
          <p:cNvGrpSpPr>
            <a:grpSpLocks/>
          </p:cNvGrpSpPr>
          <p:nvPr/>
        </p:nvGrpSpPr>
        <p:grpSpPr bwMode="auto">
          <a:xfrm>
            <a:off x="1041574" y="4845472"/>
            <a:ext cx="146050" cy="239712"/>
            <a:chOff x="1495" y="2979"/>
            <a:chExt cx="92" cy="151"/>
          </a:xfrm>
        </p:grpSpPr>
        <p:sp>
          <p:nvSpPr>
            <p:cNvPr id="322990" name="Line 430"/>
            <p:cNvSpPr>
              <a:spLocks noChangeShapeType="1"/>
            </p:cNvSpPr>
            <p:nvPr/>
          </p:nvSpPr>
          <p:spPr bwMode="auto">
            <a:xfrm>
              <a:off x="1495" y="2979"/>
              <a:ext cx="61" cy="9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91" name="Freeform 431"/>
            <p:cNvSpPr>
              <a:spLocks/>
            </p:cNvSpPr>
            <p:nvPr/>
          </p:nvSpPr>
          <p:spPr bwMode="auto">
            <a:xfrm>
              <a:off x="1527" y="3059"/>
              <a:ext cx="60" cy="71"/>
            </a:xfrm>
            <a:custGeom>
              <a:avLst/>
              <a:gdLst>
                <a:gd name="T0" fmla="*/ 0 w 119"/>
                <a:gd name="T1" fmla="*/ 65 h 142"/>
                <a:gd name="T2" fmla="*/ 119 w 119"/>
                <a:gd name="T3" fmla="*/ 142 h 142"/>
                <a:gd name="T4" fmla="*/ 108 w 119"/>
                <a:gd name="T5" fmla="*/ 0 h 142"/>
                <a:gd name="T6" fmla="*/ 0 w 119"/>
                <a:gd name="T7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" h="142">
                  <a:moveTo>
                    <a:pt x="0" y="65"/>
                  </a:moveTo>
                  <a:lnTo>
                    <a:pt x="119" y="142"/>
                  </a:lnTo>
                  <a:lnTo>
                    <a:pt x="108" y="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22992" name="Group 432"/>
          <p:cNvGrpSpPr>
            <a:grpSpLocks/>
          </p:cNvGrpSpPr>
          <p:nvPr/>
        </p:nvGrpSpPr>
        <p:grpSpPr bwMode="auto">
          <a:xfrm>
            <a:off x="3563888" y="2711202"/>
            <a:ext cx="231775" cy="285750"/>
            <a:chOff x="2578" y="1757"/>
            <a:chExt cx="146" cy="180"/>
          </a:xfrm>
        </p:grpSpPr>
        <p:sp>
          <p:nvSpPr>
            <p:cNvPr id="322993" name="Line 433"/>
            <p:cNvSpPr>
              <a:spLocks noChangeShapeType="1"/>
            </p:cNvSpPr>
            <p:nvPr/>
          </p:nvSpPr>
          <p:spPr bwMode="auto">
            <a:xfrm>
              <a:off x="2578" y="1757"/>
              <a:ext cx="108" cy="1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94" name="Freeform 434"/>
            <p:cNvSpPr>
              <a:spLocks/>
            </p:cNvSpPr>
            <p:nvPr/>
          </p:nvSpPr>
          <p:spPr bwMode="auto">
            <a:xfrm>
              <a:off x="2660" y="1868"/>
              <a:ext cx="64" cy="69"/>
            </a:xfrm>
            <a:custGeom>
              <a:avLst/>
              <a:gdLst>
                <a:gd name="T0" fmla="*/ 0 w 127"/>
                <a:gd name="T1" fmla="*/ 80 h 136"/>
                <a:gd name="T2" fmla="*/ 127 w 127"/>
                <a:gd name="T3" fmla="*/ 136 h 136"/>
                <a:gd name="T4" fmla="*/ 96 w 127"/>
                <a:gd name="T5" fmla="*/ 0 h 136"/>
                <a:gd name="T6" fmla="*/ 0 w 127"/>
                <a:gd name="T7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36">
                  <a:moveTo>
                    <a:pt x="0" y="80"/>
                  </a:moveTo>
                  <a:lnTo>
                    <a:pt x="127" y="136"/>
                  </a:lnTo>
                  <a:lnTo>
                    <a:pt x="96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322995" name="Group 435"/>
          <p:cNvGrpSpPr>
            <a:grpSpLocks/>
          </p:cNvGrpSpPr>
          <p:nvPr/>
        </p:nvGrpSpPr>
        <p:grpSpPr bwMode="auto">
          <a:xfrm>
            <a:off x="5639544" y="2427288"/>
            <a:ext cx="228600" cy="285750"/>
            <a:chOff x="3357" y="1529"/>
            <a:chExt cx="144" cy="180"/>
          </a:xfrm>
        </p:grpSpPr>
        <p:sp>
          <p:nvSpPr>
            <p:cNvPr id="322996" name="Line 436"/>
            <p:cNvSpPr>
              <a:spLocks noChangeShapeType="1"/>
            </p:cNvSpPr>
            <p:nvPr/>
          </p:nvSpPr>
          <p:spPr bwMode="auto">
            <a:xfrm flipH="1" flipV="1">
              <a:off x="3393" y="1575"/>
              <a:ext cx="108" cy="13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2997" name="Freeform 437"/>
            <p:cNvSpPr>
              <a:spLocks/>
            </p:cNvSpPr>
            <p:nvPr/>
          </p:nvSpPr>
          <p:spPr bwMode="auto">
            <a:xfrm>
              <a:off x="3357" y="1529"/>
              <a:ext cx="63" cy="69"/>
            </a:xfrm>
            <a:custGeom>
              <a:avLst/>
              <a:gdLst>
                <a:gd name="T0" fmla="*/ 127 w 127"/>
                <a:gd name="T1" fmla="*/ 58 h 139"/>
                <a:gd name="T2" fmla="*/ 0 w 127"/>
                <a:gd name="T3" fmla="*/ 0 h 139"/>
                <a:gd name="T4" fmla="*/ 31 w 127"/>
                <a:gd name="T5" fmla="*/ 139 h 139"/>
                <a:gd name="T6" fmla="*/ 127 w 127"/>
                <a:gd name="T7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39">
                  <a:moveTo>
                    <a:pt x="127" y="58"/>
                  </a:moveTo>
                  <a:lnTo>
                    <a:pt x="0" y="0"/>
                  </a:lnTo>
                  <a:lnTo>
                    <a:pt x="31" y="139"/>
                  </a:lnTo>
                  <a:lnTo>
                    <a:pt x="127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22998" name="Rectangle 438"/>
          <p:cNvSpPr>
            <a:spLocks noChangeArrowheads="1"/>
          </p:cNvSpPr>
          <p:nvPr/>
        </p:nvSpPr>
        <p:spPr bwMode="auto">
          <a:xfrm>
            <a:off x="2006600" y="5195888"/>
            <a:ext cx="141922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2999" name="Rectangle 439"/>
          <p:cNvSpPr>
            <a:spLocks noChangeArrowheads="1"/>
          </p:cNvSpPr>
          <p:nvPr/>
        </p:nvSpPr>
        <p:spPr bwMode="auto">
          <a:xfrm>
            <a:off x="866875" y="5213350"/>
            <a:ext cx="11128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- </a:t>
            </a: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Idéia</a:t>
            </a: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/</a:t>
            </a: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Produto</a:t>
            </a: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3000" name="Rectangle 440"/>
          <p:cNvSpPr>
            <a:spLocks noChangeArrowheads="1"/>
          </p:cNvSpPr>
          <p:nvPr/>
        </p:nvSpPr>
        <p:spPr bwMode="auto">
          <a:xfrm>
            <a:off x="975147" y="5403850"/>
            <a:ext cx="6445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Inovador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3001" name="Rectangle 441"/>
          <p:cNvSpPr>
            <a:spLocks noChangeArrowheads="1"/>
          </p:cNvSpPr>
          <p:nvPr/>
        </p:nvSpPr>
        <p:spPr bwMode="auto">
          <a:xfrm>
            <a:off x="3275856" y="5205413"/>
            <a:ext cx="16779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3002" name="Rectangle 442"/>
          <p:cNvSpPr>
            <a:spLocks noChangeArrowheads="1"/>
          </p:cNvSpPr>
          <p:nvPr/>
        </p:nvSpPr>
        <p:spPr bwMode="auto">
          <a:xfrm>
            <a:off x="2168351" y="5222875"/>
            <a:ext cx="11795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- </a:t>
            </a: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Fase</a:t>
            </a: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Inicial</a:t>
            </a: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 da 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3003" name="Rectangle 443"/>
          <p:cNvSpPr>
            <a:spLocks noChangeArrowheads="1"/>
          </p:cNvSpPr>
          <p:nvPr/>
        </p:nvSpPr>
        <p:spPr bwMode="auto">
          <a:xfrm>
            <a:off x="2274466" y="5445224"/>
            <a:ext cx="6413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Empresa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3004" name="Rectangle 444"/>
          <p:cNvSpPr>
            <a:spLocks noChangeArrowheads="1"/>
          </p:cNvSpPr>
          <p:nvPr/>
        </p:nvSpPr>
        <p:spPr bwMode="auto">
          <a:xfrm>
            <a:off x="3470275" y="5603875"/>
            <a:ext cx="730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003366"/>
              </a:solidFill>
            </a:endParaRPr>
          </a:p>
        </p:txBody>
      </p:sp>
      <p:sp>
        <p:nvSpPr>
          <p:cNvPr id="323005" name="Rectangle 445"/>
          <p:cNvSpPr>
            <a:spLocks noChangeArrowheads="1"/>
          </p:cNvSpPr>
          <p:nvPr/>
        </p:nvSpPr>
        <p:spPr bwMode="auto">
          <a:xfrm>
            <a:off x="2326332" y="5794375"/>
            <a:ext cx="15255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- </a:t>
            </a: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Produtos</a:t>
            </a: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 e </a:t>
            </a: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Clientes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3006" name="Rectangle 446"/>
          <p:cNvSpPr>
            <a:spLocks noChangeArrowheads="1"/>
          </p:cNvSpPr>
          <p:nvPr/>
        </p:nvSpPr>
        <p:spPr bwMode="auto">
          <a:xfrm>
            <a:off x="5095875" y="5205413"/>
            <a:ext cx="18621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sp>
        <p:nvSpPr>
          <p:cNvPr id="323007" name="Rectangle 447"/>
          <p:cNvSpPr>
            <a:spLocks noChangeArrowheads="1"/>
          </p:cNvSpPr>
          <p:nvPr/>
        </p:nvSpPr>
        <p:spPr bwMode="auto">
          <a:xfrm>
            <a:off x="5042570" y="5222875"/>
            <a:ext cx="16176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- </a:t>
            </a: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Clientes</a:t>
            </a: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 e </a:t>
            </a: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Contratos</a:t>
            </a: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 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3008" name="Rectangle 448"/>
          <p:cNvSpPr>
            <a:spLocks noChangeArrowheads="1"/>
          </p:cNvSpPr>
          <p:nvPr/>
        </p:nvSpPr>
        <p:spPr bwMode="auto">
          <a:xfrm>
            <a:off x="5149453" y="5413375"/>
            <a:ext cx="5746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Maiores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3009" name="Rectangle 449"/>
          <p:cNvSpPr>
            <a:spLocks noChangeArrowheads="1"/>
          </p:cNvSpPr>
          <p:nvPr/>
        </p:nvSpPr>
        <p:spPr bwMode="auto">
          <a:xfrm>
            <a:off x="5129213" y="5603875"/>
            <a:ext cx="73025" cy="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003366"/>
              </a:solidFill>
            </a:endParaRPr>
          </a:p>
        </p:txBody>
      </p:sp>
      <p:sp>
        <p:nvSpPr>
          <p:cNvPr id="323010" name="Rectangle 450"/>
          <p:cNvSpPr>
            <a:spLocks noChangeArrowheads="1"/>
          </p:cNvSpPr>
          <p:nvPr/>
        </p:nvSpPr>
        <p:spPr bwMode="auto">
          <a:xfrm>
            <a:off x="5041553" y="5794375"/>
            <a:ext cx="16906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- </a:t>
            </a: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Empresa</a:t>
            </a: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Mais</a:t>
            </a:r>
            <a:r>
              <a:rPr lang="en-US" sz="1200" b="1" i="1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200" b="1" i="1" dirty="0" err="1" smtClean="0">
                <a:solidFill>
                  <a:srgbClr val="FFFFFF"/>
                </a:solidFill>
                <a:latin typeface="Arial" charset="0"/>
              </a:rPr>
              <a:t>Estável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3011" name="Rectangle 451"/>
          <p:cNvSpPr>
            <a:spLocks noChangeArrowheads="1"/>
          </p:cNvSpPr>
          <p:nvPr/>
        </p:nvSpPr>
        <p:spPr bwMode="auto">
          <a:xfrm>
            <a:off x="1890713" y="2741613"/>
            <a:ext cx="9080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2400" smtClean="0">
              <a:solidFill>
                <a:srgbClr val="FFFFFF"/>
              </a:solidFill>
            </a:endParaRPr>
          </a:p>
        </p:txBody>
      </p:sp>
      <p:grpSp>
        <p:nvGrpSpPr>
          <p:cNvPr id="323013" name="Group 453"/>
          <p:cNvGrpSpPr>
            <a:grpSpLocks/>
          </p:cNvGrpSpPr>
          <p:nvPr/>
        </p:nvGrpSpPr>
        <p:grpSpPr bwMode="auto">
          <a:xfrm>
            <a:off x="2759224" y="4727575"/>
            <a:ext cx="228600" cy="285750"/>
            <a:chOff x="3357" y="1529"/>
            <a:chExt cx="144" cy="180"/>
          </a:xfrm>
        </p:grpSpPr>
        <p:sp>
          <p:nvSpPr>
            <p:cNvPr id="323014" name="Line 454"/>
            <p:cNvSpPr>
              <a:spLocks noChangeShapeType="1"/>
            </p:cNvSpPr>
            <p:nvPr/>
          </p:nvSpPr>
          <p:spPr bwMode="auto">
            <a:xfrm flipH="1" flipV="1">
              <a:off x="3393" y="1575"/>
              <a:ext cx="108" cy="13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3015" name="Freeform 455"/>
            <p:cNvSpPr>
              <a:spLocks/>
            </p:cNvSpPr>
            <p:nvPr/>
          </p:nvSpPr>
          <p:spPr bwMode="auto">
            <a:xfrm>
              <a:off x="3357" y="1529"/>
              <a:ext cx="63" cy="69"/>
            </a:xfrm>
            <a:custGeom>
              <a:avLst/>
              <a:gdLst>
                <a:gd name="T0" fmla="*/ 127 w 127"/>
                <a:gd name="T1" fmla="*/ 58 h 139"/>
                <a:gd name="T2" fmla="*/ 0 w 127"/>
                <a:gd name="T3" fmla="*/ 0 h 139"/>
                <a:gd name="T4" fmla="*/ 31 w 127"/>
                <a:gd name="T5" fmla="*/ 139 h 139"/>
                <a:gd name="T6" fmla="*/ 127 w 127"/>
                <a:gd name="T7" fmla="*/ 5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39">
                  <a:moveTo>
                    <a:pt x="127" y="58"/>
                  </a:moveTo>
                  <a:lnTo>
                    <a:pt x="0" y="0"/>
                  </a:lnTo>
                  <a:lnTo>
                    <a:pt x="31" y="139"/>
                  </a:lnTo>
                  <a:lnTo>
                    <a:pt x="127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23016" name="Rectangle 456"/>
          <p:cNvSpPr>
            <a:spLocks noChangeArrowheads="1"/>
          </p:cNvSpPr>
          <p:nvPr/>
        </p:nvSpPr>
        <p:spPr bwMode="auto">
          <a:xfrm>
            <a:off x="2865512" y="4830763"/>
            <a:ext cx="9144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Seed Capital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323017" name="Rectangle 457"/>
          <p:cNvSpPr>
            <a:spLocks noChangeArrowheads="1"/>
          </p:cNvSpPr>
          <p:nvPr/>
        </p:nvSpPr>
        <p:spPr bwMode="auto">
          <a:xfrm>
            <a:off x="2357276" y="3533775"/>
            <a:ext cx="12066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  <a:latin typeface="Arial" charset="0"/>
              </a:rPr>
              <a:t>Venture  Capital 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  <p:grpSp>
        <p:nvGrpSpPr>
          <p:cNvPr id="323018" name="Group 458"/>
          <p:cNvGrpSpPr>
            <a:grpSpLocks/>
          </p:cNvGrpSpPr>
          <p:nvPr/>
        </p:nvGrpSpPr>
        <p:grpSpPr bwMode="auto">
          <a:xfrm>
            <a:off x="2093689" y="4655418"/>
            <a:ext cx="246063" cy="285750"/>
            <a:chOff x="2578" y="1757"/>
            <a:chExt cx="155" cy="180"/>
          </a:xfrm>
        </p:grpSpPr>
        <p:sp>
          <p:nvSpPr>
            <p:cNvPr id="323019" name="Line 459"/>
            <p:cNvSpPr>
              <a:spLocks noChangeShapeType="1"/>
            </p:cNvSpPr>
            <p:nvPr/>
          </p:nvSpPr>
          <p:spPr bwMode="auto">
            <a:xfrm>
              <a:off x="2578" y="1757"/>
              <a:ext cx="108" cy="1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  <p:sp>
          <p:nvSpPr>
            <p:cNvPr id="323020" name="Freeform 460"/>
            <p:cNvSpPr>
              <a:spLocks/>
            </p:cNvSpPr>
            <p:nvPr/>
          </p:nvSpPr>
          <p:spPr bwMode="auto">
            <a:xfrm>
              <a:off x="2669" y="1868"/>
              <a:ext cx="64" cy="69"/>
            </a:xfrm>
            <a:custGeom>
              <a:avLst/>
              <a:gdLst>
                <a:gd name="T0" fmla="*/ 0 w 127"/>
                <a:gd name="T1" fmla="*/ 80 h 136"/>
                <a:gd name="T2" fmla="*/ 127 w 127"/>
                <a:gd name="T3" fmla="*/ 136 h 136"/>
                <a:gd name="T4" fmla="*/ 96 w 127"/>
                <a:gd name="T5" fmla="*/ 0 h 136"/>
                <a:gd name="T6" fmla="*/ 0 w 127"/>
                <a:gd name="T7" fmla="*/ 8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36">
                  <a:moveTo>
                    <a:pt x="0" y="80"/>
                  </a:moveTo>
                  <a:lnTo>
                    <a:pt x="127" y="136"/>
                  </a:lnTo>
                  <a:lnTo>
                    <a:pt x="96" y="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z="2400" smtClean="0">
                <a:solidFill>
                  <a:srgbClr val="FFFFFF"/>
                </a:solidFill>
              </a:endParaRPr>
            </a:p>
          </p:txBody>
        </p:sp>
      </p:grpSp>
      <p:pic>
        <p:nvPicPr>
          <p:cNvPr id="323021" name="Picture 4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54" y="4763939"/>
            <a:ext cx="1587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2" name="Rectangle 457"/>
          <p:cNvSpPr>
            <a:spLocks noChangeArrowheads="1"/>
          </p:cNvSpPr>
          <p:nvPr/>
        </p:nvSpPr>
        <p:spPr bwMode="auto">
          <a:xfrm>
            <a:off x="1835696" y="4387170"/>
            <a:ext cx="42800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FFFFFF"/>
                </a:solidFill>
                <a:latin typeface="Arial" charset="0"/>
              </a:rPr>
              <a:t>Anjos</a:t>
            </a:r>
            <a:endParaRPr lang="en-US" sz="1200" b="1" dirty="0" smtClean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464" name="Picture 4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130" y="3789040"/>
            <a:ext cx="1587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3022" name="Picture 4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028" y="2132856"/>
            <a:ext cx="127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" name="Picture 3" descr="C:\Users\LG\timthumb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4"/>
            <a:ext cx="113412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" name="Título 1"/>
          <p:cNvSpPr>
            <a:spLocks noGrp="1"/>
          </p:cNvSpPr>
          <p:nvPr>
            <p:ph type="title"/>
          </p:nvPr>
        </p:nvSpPr>
        <p:spPr>
          <a:xfrm>
            <a:off x="0" y="78904"/>
            <a:ext cx="8243888" cy="685800"/>
          </a:xfrm>
        </p:spPr>
        <p:txBody>
          <a:bodyPr>
            <a:normAutofit fontScale="90000"/>
          </a:bodyPr>
          <a:lstStyle/>
          <a:p>
            <a:r>
              <a:rPr lang="pt-BR" sz="5400" b="1" i="1" dirty="0" smtClean="0">
                <a:solidFill>
                  <a:srgbClr val="16355A"/>
                </a:solidFill>
              </a:rPr>
              <a:t>                         </a:t>
            </a:r>
            <a:r>
              <a:rPr lang="pt-BR" sz="5400" b="1" i="1" dirty="0" smtClean="0"/>
              <a:t>Investidor Anjo</a:t>
            </a:r>
            <a:endParaRPr lang="pt-BR" sz="5400" dirty="0" smtClean="0"/>
          </a:p>
        </p:txBody>
      </p:sp>
      <p:pic>
        <p:nvPicPr>
          <p:cNvPr id="299" name="headerImage campaign-icon" descr="http://gallery.mailchimp.com/dc288e5a6a54a83ccb54f2b13/images/Anjos_do_Brasil_LOGO_grande.1.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2293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2675714"/>
            <a:ext cx="1617382" cy="161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080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734888" y="-2434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5400" b="1" i="1" dirty="0">
                <a:solidFill>
                  <a:srgbClr val="16355A"/>
                </a:solidFill>
              </a:rPr>
              <a:t> Investidor </a:t>
            </a:r>
            <a:r>
              <a:rPr lang="pt-BR" sz="5400" b="1" i="1" dirty="0" smtClean="0">
                <a:solidFill>
                  <a:srgbClr val="16355A"/>
                </a:solidFill>
              </a:rPr>
              <a:t>Anjo</a:t>
            </a:r>
            <a:endParaRPr lang="pt-BR" sz="5400" dirty="0" smtClean="0"/>
          </a:p>
        </p:txBody>
      </p:sp>
      <p:pic>
        <p:nvPicPr>
          <p:cNvPr id="26635" name="headerImage campaign-icon" descr="http://gallery.mailchimp.com/dc288e5a6a54a83ccb54f2b13/images/Anjos_do_Brasil_LOGO_grande.1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2293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8912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6700" b="1" dirty="0" smtClean="0">
                <a:solidFill>
                  <a:srgbClr val="FF0000"/>
                </a:solidFill>
              </a:rPr>
              <a:t>Oportunidade de investimento. </a:t>
            </a:r>
          </a:p>
          <a:p>
            <a:pPr>
              <a:buNone/>
            </a:pPr>
            <a:endParaRPr lang="pt-BR" sz="33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sz="33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3300" dirty="0" smtClean="0"/>
              <a:t>	</a:t>
            </a:r>
            <a:r>
              <a:rPr lang="pt-BR" sz="5900" dirty="0" smtClean="0"/>
              <a:t>Deve ser visto como qualquer outra aplicação financeira</a:t>
            </a:r>
          </a:p>
          <a:p>
            <a:pPr>
              <a:buNone/>
            </a:pPr>
            <a:endParaRPr lang="pt-BR" sz="5900" dirty="0" smtClean="0"/>
          </a:p>
          <a:p>
            <a:pPr>
              <a:buNone/>
            </a:pPr>
            <a:r>
              <a:rPr lang="pt-BR" sz="5900" dirty="0" smtClean="0"/>
              <a:t>	O Investidor deve aplicar, como em outras aplicações, no máximo 10% de seus investimentos.</a:t>
            </a:r>
          </a:p>
          <a:p>
            <a:pPr>
              <a:buNone/>
            </a:pPr>
            <a:endParaRPr lang="pt-BR" sz="3300" dirty="0" smtClean="0"/>
          </a:p>
          <a:p>
            <a:pPr>
              <a:buNone/>
            </a:pPr>
            <a:endParaRPr lang="pt-BR" sz="33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561" y="2348880"/>
            <a:ext cx="12128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LG\timthumb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3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590872" y="-171400"/>
            <a:ext cx="8229600" cy="1115616"/>
          </a:xfrm>
        </p:spPr>
        <p:txBody>
          <a:bodyPr>
            <a:normAutofit/>
          </a:bodyPr>
          <a:lstStyle/>
          <a:p>
            <a:pPr algn="r"/>
            <a:r>
              <a:rPr lang="pt-BR" sz="5400" b="1" i="1" dirty="0">
                <a:solidFill>
                  <a:srgbClr val="16355A"/>
                </a:solidFill>
              </a:rPr>
              <a:t> Investidor </a:t>
            </a:r>
            <a:r>
              <a:rPr lang="pt-BR" sz="5400" b="1" i="1" dirty="0" smtClean="0">
                <a:solidFill>
                  <a:srgbClr val="16355A"/>
                </a:solidFill>
              </a:rPr>
              <a:t>Anjo</a:t>
            </a:r>
            <a:endParaRPr lang="pt-BR" sz="5400" dirty="0" smtClean="0"/>
          </a:p>
        </p:txBody>
      </p:sp>
      <p:pic>
        <p:nvPicPr>
          <p:cNvPr id="26635" name="headerImage campaign-icon" descr="http://gallery.mailchimp.com/dc288e5a6a54a83ccb54f2b13/images/Anjos_do_Brasil_LOGO_grande.1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2293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112568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11200" b="1" dirty="0" smtClean="0">
                <a:solidFill>
                  <a:srgbClr val="FF0000"/>
                </a:solidFill>
              </a:rPr>
              <a:t>Incentivo: no mundo já existe </a:t>
            </a:r>
          </a:p>
          <a:p>
            <a:pPr marL="0" indent="0">
              <a:buNone/>
            </a:pPr>
            <a:r>
              <a:rPr lang="pt-BR" sz="11200" b="1" dirty="0">
                <a:solidFill>
                  <a:srgbClr val="FF0000"/>
                </a:solidFill>
              </a:rPr>
              <a:t> </a:t>
            </a:r>
            <a:r>
              <a:rPr lang="pt-BR" sz="11200" b="1" dirty="0" smtClean="0">
                <a:solidFill>
                  <a:srgbClr val="FF0000"/>
                </a:solidFill>
              </a:rPr>
              <a:t>  há muito tempo. </a:t>
            </a:r>
          </a:p>
          <a:p>
            <a:pPr>
              <a:buNone/>
            </a:pPr>
            <a:endParaRPr lang="pt-BR" sz="8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sz="33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3300" dirty="0" smtClean="0">
                <a:solidFill>
                  <a:srgbClr val="FF0000"/>
                </a:solidFill>
              </a:rPr>
              <a:t>	</a:t>
            </a:r>
            <a:r>
              <a:rPr lang="pt-BR" sz="9600" dirty="0" smtClean="0"/>
              <a:t>Já existem incentivos em alguns países.</a:t>
            </a:r>
          </a:p>
          <a:p>
            <a:pPr>
              <a:buNone/>
            </a:pPr>
            <a:endParaRPr lang="pt-BR" sz="9600" dirty="0" smtClean="0"/>
          </a:p>
          <a:p>
            <a:pPr>
              <a:buNone/>
            </a:pPr>
            <a:r>
              <a:rPr lang="pt-BR" sz="9600" dirty="0" smtClean="0"/>
              <a:t>	Recentemente o Chile está “apostando” nesta nova modalidade com incentivos fiscais. </a:t>
            </a:r>
          </a:p>
          <a:p>
            <a:pPr>
              <a:buNone/>
            </a:pPr>
            <a:endParaRPr lang="pt-BR" sz="9600" dirty="0" smtClean="0"/>
          </a:p>
          <a:p>
            <a:pPr>
              <a:buNone/>
            </a:pPr>
            <a:r>
              <a:rPr lang="pt-BR" sz="9600" dirty="0" smtClean="0"/>
              <a:t>	Crescimento acelerado no Vale do Silício, Londres, New York e países da Europa.</a:t>
            </a:r>
          </a:p>
          <a:p>
            <a:pPr>
              <a:buNone/>
            </a:pPr>
            <a:endParaRPr lang="pt-BR" sz="9600" dirty="0" smtClean="0"/>
          </a:p>
          <a:p>
            <a:pPr>
              <a:buNone/>
            </a:pPr>
            <a:r>
              <a:rPr lang="pt-BR" sz="9600" dirty="0" smtClean="0"/>
              <a:t>	No Brasil movimento crescente desde 2011 com Anjos do Brasil. Trabalho junto ao Congresso para incentivar modalidade Anjos.</a:t>
            </a:r>
            <a:endParaRPr lang="pt-BR" sz="96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pt-BR" dirty="0" smtClean="0"/>
          </a:p>
          <a:p>
            <a:pPr>
              <a:buFont typeface="Wingdings" pitchFamily="2" charset="2"/>
              <a:buChar char="Ø"/>
            </a:pP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96752"/>
            <a:ext cx="187220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LG\timthumb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3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tângulo 3"/>
          <p:cNvSpPr>
            <a:spLocks noChangeArrowheads="1"/>
          </p:cNvSpPr>
          <p:nvPr/>
        </p:nvSpPr>
        <p:spPr bwMode="auto">
          <a:xfrm>
            <a:off x="347663" y="1270719"/>
            <a:ext cx="5737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Impact" pitchFamily="34" charset="0"/>
              </a:rPr>
              <a:t>CAPITAL   DOS   “ANJOS”</a:t>
            </a: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395289" y="2181498"/>
            <a:ext cx="6985024" cy="448786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800" dirty="0"/>
              <a:t>CAPITAL FINANCEIRO </a:t>
            </a:r>
            <a:r>
              <a:rPr lang="pt-BR" sz="2800" dirty="0" smtClean="0"/>
              <a:t>               </a:t>
            </a:r>
            <a:r>
              <a:rPr lang="pt-BR" sz="2800" dirty="0"/>
              <a:t>R$</a:t>
            </a:r>
          </a:p>
          <a:p>
            <a:pPr algn="just">
              <a:lnSpc>
                <a:spcPct val="85000"/>
              </a:lnSpc>
              <a:defRPr/>
            </a:pPr>
            <a:endParaRPr lang="pt-BR" sz="2800" dirty="0"/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endParaRPr lang="pt-BR" sz="2800" dirty="0"/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800" dirty="0"/>
              <a:t>CAPITAL  SOCIAL                </a:t>
            </a:r>
          </a:p>
          <a:p>
            <a:pPr lvl="4" algn="just">
              <a:lnSpc>
                <a:spcPct val="85000"/>
              </a:lnSpc>
              <a:defRPr/>
            </a:pPr>
            <a:r>
              <a:rPr lang="pt-BR" sz="2800" dirty="0"/>
              <a:t>Rede de Relacionamento e </a:t>
            </a:r>
            <a:r>
              <a:rPr lang="pt-BR" sz="2800" dirty="0" err="1" smtClean="0"/>
              <a:t>e</a:t>
            </a:r>
            <a:r>
              <a:rPr lang="pt-BR" sz="2800" dirty="0" smtClean="0"/>
              <a:t> Conhecimento </a:t>
            </a:r>
            <a:r>
              <a:rPr lang="pt-BR" sz="2800" dirty="0"/>
              <a:t>do Mercado.</a:t>
            </a:r>
          </a:p>
          <a:p>
            <a:pPr algn="just">
              <a:lnSpc>
                <a:spcPct val="85000"/>
              </a:lnSpc>
              <a:defRPr/>
            </a:pPr>
            <a:endParaRPr lang="pt-BR" sz="2800" dirty="0"/>
          </a:p>
          <a:p>
            <a:pPr algn="just">
              <a:lnSpc>
                <a:spcPct val="85000"/>
              </a:lnSpc>
              <a:defRPr/>
            </a:pPr>
            <a:endParaRPr lang="pt-BR" sz="2800" dirty="0"/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r>
              <a:rPr lang="pt-BR" sz="2800" dirty="0"/>
              <a:t>CAPITAL INTELECTUAL              </a:t>
            </a:r>
          </a:p>
          <a:p>
            <a:pPr lvl="4" algn="just">
              <a:lnSpc>
                <a:spcPct val="85000"/>
              </a:lnSpc>
              <a:defRPr/>
            </a:pPr>
            <a:r>
              <a:rPr lang="pt-BR" sz="2800" dirty="0"/>
              <a:t>Experiência  Gerencial.</a:t>
            </a:r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endParaRPr lang="pt-BR" sz="2800" dirty="0"/>
          </a:p>
          <a:p>
            <a:pPr marL="342900" indent="-342900" algn="just">
              <a:lnSpc>
                <a:spcPct val="85000"/>
              </a:lnSpc>
              <a:buFont typeface="Arial" pitchFamily="34" charset="0"/>
              <a:buChar char="•"/>
              <a:defRPr/>
            </a:pPr>
            <a:endParaRPr lang="pt-BR" sz="2800" dirty="0"/>
          </a:p>
        </p:txBody>
      </p:sp>
      <p:sp>
        <p:nvSpPr>
          <p:cNvPr id="2" name="Seta para a direita 1"/>
          <p:cNvSpPr/>
          <p:nvPr/>
        </p:nvSpPr>
        <p:spPr>
          <a:xfrm>
            <a:off x="4788024" y="2251596"/>
            <a:ext cx="9779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92D050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1144241" y="3762176"/>
            <a:ext cx="979487" cy="242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1072233" y="5563964"/>
            <a:ext cx="979487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067" y="6523038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043609" y="-171400"/>
            <a:ext cx="7920879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pt-BR" sz="5400" b="1" i="1" dirty="0" smtClean="0">
                <a:solidFill>
                  <a:srgbClr val="16355A"/>
                </a:solidFill>
                <a:latin typeface="+mj-lt"/>
              </a:rPr>
              <a:t>Investidor Anjo  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47595"/>
            <a:ext cx="2150642" cy="213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71" y="2911706"/>
            <a:ext cx="2044625" cy="174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69" y="4703117"/>
            <a:ext cx="1721694" cy="172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LG\timthumb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title"/>
          </p:nvPr>
        </p:nvSpPr>
        <p:spPr>
          <a:xfrm>
            <a:off x="590872" y="-24340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5400" b="1" i="1" dirty="0">
                <a:solidFill>
                  <a:srgbClr val="16355A"/>
                </a:solidFill>
              </a:rPr>
              <a:t> Investidor </a:t>
            </a:r>
            <a:r>
              <a:rPr lang="pt-BR" sz="5400" b="1" i="1" dirty="0" smtClean="0">
                <a:solidFill>
                  <a:srgbClr val="16355A"/>
                </a:solidFill>
              </a:rPr>
              <a:t>Anjo</a:t>
            </a:r>
            <a:endParaRPr lang="pt-BR" sz="5400" dirty="0" smtClean="0"/>
          </a:p>
        </p:txBody>
      </p:sp>
      <p:pic>
        <p:nvPicPr>
          <p:cNvPr id="26635" name="headerImage campaign-icon" descr="http://gallery.mailchimp.com/dc288e5a6a54a83ccb54f2b13/images/Anjos_do_Brasil_LOGO_grande.1.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8725"/>
            <a:ext cx="6477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522293"/>
            <a:ext cx="76041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0" y="1772816"/>
            <a:ext cx="8964488" cy="360040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pt-BR" sz="12800" b="1" dirty="0" smtClean="0">
                <a:solidFill>
                  <a:srgbClr val="FF0000"/>
                </a:solidFill>
              </a:rPr>
              <a:t>Participação em decisões </a:t>
            </a:r>
          </a:p>
          <a:p>
            <a:pPr marL="0" indent="0">
              <a:buNone/>
            </a:pPr>
            <a:r>
              <a:rPr lang="pt-BR" sz="12800" b="1" dirty="0">
                <a:solidFill>
                  <a:srgbClr val="FF0000"/>
                </a:solidFill>
              </a:rPr>
              <a:t> </a:t>
            </a:r>
            <a:r>
              <a:rPr lang="pt-BR" sz="12800" b="1" dirty="0" smtClean="0">
                <a:solidFill>
                  <a:srgbClr val="FF0000"/>
                </a:solidFill>
              </a:rPr>
              <a:t>  estratégicas</a:t>
            </a:r>
          </a:p>
          <a:p>
            <a:pPr>
              <a:buFont typeface="Wingdings" pitchFamily="2" charset="2"/>
              <a:buChar char="Ø"/>
            </a:pPr>
            <a:endParaRPr lang="pt-BR" sz="2800" dirty="0" smtClean="0"/>
          </a:p>
          <a:p>
            <a:pPr>
              <a:buNone/>
            </a:pPr>
            <a:endParaRPr lang="pt-BR" sz="33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pt-BR" sz="5900" dirty="0" smtClean="0"/>
              <a:t>	</a:t>
            </a:r>
          </a:p>
          <a:p>
            <a:pPr>
              <a:buNone/>
            </a:pPr>
            <a:r>
              <a:rPr lang="pt-BR" sz="5900" dirty="0" smtClean="0">
                <a:cs typeface="Tahoma" pitchFamily="34" charset="0"/>
              </a:rPr>
              <a:t>	</a:t>
            </a:r>
            <a:r>
              <a:rPr lang="pt-BR" sz="7200" dirty="0" smtClean="0">
                <a:cs typeface="Tahoma" pitchFamily="34" charset="0"/>
              </a:rPr>
              <a:t>O Investidor Anjo , regra geral, participa das decisões estratégicas e deixa o dia-a-dia  para o empreendedor, que será o executor do processo.</a:t>
            </a:r>
          </a:p>
          <a:p>
            <a:pPr>
              <a:buNone/>
            </a:pPr>
            <a:endParaRPr lang="pt-BR" sz="7200" dirty="0" smtClean="0">
              <a:cs typeface="Tahoma" pitchFamily="34" charset="0"/>
            </a:endParaRPr>
          </a:p>
          <a:p>
            <a:pPr>
              <a:buNone/>
            </a:pPr>
            <a:r>
              <a:rPr lang="pt-BR" sz="7200" dirty="0" smtClean="0">
                <a:cs typeface="Tahoma" pitchFamily="34" charset="0"/>
              </a:rPr>
              <a:t> 	Não tem posição executiva na empresa, mas </a:t>
            </a:r>
            <a:r>
              <a:rPr lang="pt-BR" sz="7200" dirty="0" err="1" smtClean="0">
                <a:cs typeface="Tahoma" pitchFamily="34" charset="0"/>
              </a:rPr>
              <a:t>apóia</a:t>
            </a:r>
            <a:r>
              <a:rPr lang="pt-BR" sz="7200" dirty="0" smtClean="0">
                <a:cs typeface="Tahoma" pitchFamily="34" charset="0"/>
              </a:rPr>
              <a:t> o empreendedor com seu conhecimento, experiência e relacionamento, além dos recursos financeiros.</a:t>
            </a:r>
          </a:p>
          <a:p>
            <a:pPr>
              <a:buNone/>
            </a:pPr>
            <a:endParaRPr lang="pt-BR" sz="7200" dirty="0" smtClean="0">
              <a:cs typeface="Tahoma" pitchFamily="34" charset="0"/>
            </a:endParaRPr>
          </a:p>
          <a:p>
            <a:pPr>
              <a:buNone/>
            </a:pPr>
            <a:r>
              <a:rPr lang="pt-BR" sz="7200" dirty="0" smtClean="0">
                <a:cs typeface="Tahoma" pitchFamily="34" charset="0"/>
              </a:rPr>
              <a:t>	Sugestão: criação do Conselho Consultivo, que será porta de entrada para a instalação da Governança Corporativa na empresa investida. </a:t>
            </a:r>
          </a:p>
          <a:p>
            <a:pPr>
              <a:buNone/>
            </a:pPr>
            <a:endParaRPr lang="pt-BR" sz="7200" dirty="0" smtClean="0"/>
          </a:p>
          <a:p>
            <a:pPr>
              <a:buNone/>
            </a:pPr>
            <a:r>
              <a:rPr lang="pt-BR" sz="7200" dirty="0" smtClean="0"/>
              <a:t> 	“Governança é colocar mais estratégia em sua Gestão”</a:t>
            </a:r>
          </a:p>
          <a:p>
            <a:pPr>
              <a:buNone/>
            </a:pPr>
            <a:endParaRPr lang="pt-BR" sz="5900" dirty="0" smtClean="0"/>
          </a:p>
          <a:p>
            <a:pPr>
              <a:buNone/>
            </a:pPr>
            <a:r>
              <a:rPr lang="pt-BR" sz="5900" dirty="0" smtClean="0"/>
              <a:t>	</a:t>
            </a:r>
          </a:p>
        </p:txBody>
      </p:sp>
      <p:pic>
        <p:nvPicPr>
          <p:cNvPr id="1027" name="Picture 3" descr="C:\Users\José Cesar\AppData\Local\Microsoft\Windows\Temporary Internet Files\Content.IE5\C9V1XGEB\MP9003826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98" y="1052736"/>
            <a:ext cx="1460734" cy="204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246" y="4966849"/>
            <a:ext cx="1685949" cy="155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Users\LG\timthumb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1409031" cy="12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432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934</TotalTime>
  <Words>486</Words>
  <Application>Microsoft Office PowerPoint</Application>
  <PresentationFormat>Apresentação na tela (4:3)</PresentationFormat>
  <Paragraphs>206</Paragraphs>
  <Slides>17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19" baseType="lpstr">
      <vt:lpstr>Fluxo</vt:lpstr>
      <vt:lpstr>Straight Edge</vt:lpstr>
      <vt:lpstr>                         Investidor Anjo</vt:lpstr>
      <vt:lpstr> Investidor Anjo</vt:lpstr>
      <vt:lpstr> Investidor Anjo</vt:lpstr>
      <vt:lpstr> Investidor Anjo</vt:lpstr>
      <vt:lpstr>                         Investidor Anjo</vt:lpstr>
      <vt:lpstr> Investidor Anjo</vt:lpstr>
      <vt:lpstr> Investidor Anjo</vt:lpstr>
      <vt:lpstr>Apresentação do PowerPoint</vt:lpstr>
      <vt:lpstr> Investidor Anjo</vt:lpstr>
      <vt:lpstr> Investidor Anjo</vt:lpstr>
      <vt:lpstr> Investidor Anjo</vt:lpstr>
      <vt:lpstr> Investidor Anjo</vt:lpstr>
      <vt:lpstr> Investidor Anjo</vt:lpstr>
      <vt:lpstr> Investidor Anjo</vt:lpstr>
      <vt:lpstr> Investidor Anjo</vt:lpstr>
      <vt:lpstr> Investidor Anjo </vt:lpstr>
      <vt:lpstr>                         Investidor Anjo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LG</cp:lastModifiedBy>
  <cp:revision>108</cp:revision>
  <dcterms:created xsi:type="dcterms:W3CDTF">2012-05-21T18:32:47Z</dcterms:created>
  <dcterms:modified xsi:type="dcterms:W3CDTF">2014-08-22T18:45:19Z</dcterms:modified>
</cp:coreProperties>
</file>